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  <p:sldId id="265" r:id="rId6"/>
    <p:sldId id="261" r:id="rId7"/>
    <p:sldId id="264" r:id="rId8"/>
    <p:sldId id="266" r:id="rId9"/>
    <p:sldId id="270" r:id="rId10"/>
    <p:sldId id="267" r:id="rId11"/>
    <p:sldId id="268" r:id="rId12"/>
    <p:sldId id="269" r:id="rId13"/>
  </p:sldIdLst>
  <p:sldSz cx="12192000" cy="6858000"/>
  <p:notesSz cx="6858000" cy="9144000"/>
  <p:defaultTextStyle>
    <a:defPPr>
      <a:defRPr lang="sl-S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110" d="100"/>
          <a:sy n="110" d="100"/>
        </p:scale>
        <p:origin x="552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l-SI"/>
              <a:t>Uredite slog naslova matrice</a:t>
            </a:r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l-SI"/>
              <a:t>Uredite slog podnaslova matrice</a:t>
            </a:r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F09F3C-1C7A-4ED8-8CD6-A85E48B57410}" type="datetimeFigureOut">
              <a:rPr lang="sl-SI" smtClean="0"/>
              <a:t>2. 04. 2024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53A605-5A10-41D4-B847-00E9FF165B3A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9602060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</a:p>
        </p:txBody>
      </p:sp>
      <p:sp>
        <p:nvSpPr>
          <p:cNvPr id="3" name="Označba mesta navpičnega besedil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F09F3C-1C7A-4ED8-8CD6-A85E48B57410}" type="datetimeFigureOut">
              <a:rPr lang="sl-SI" smtClean="0"/>
              <a:t>2. 04. 2024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53A605-5A10-41D4-B847-00E9FF165B3A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0165946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ni naslov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l-SI"/>
              <a:t>Uredite slog naslova matrice</a:t>
            </a:r>
          </a:p>
        </p:txBody>
      </p:sp>
      <p:sp>
        <p:nvSpPr>
          <p:cNvPr id="3" name="Označba mesta navpičnega besedila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F09F3C-1C7A-4ED8-8CD6-A85E48B57410}" type="datetimeFigureOut">
              <a:rPr lang="sl-SI" smtClean="0"/>
              <a:t>2. 04. 2024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53A605-5A10-41D4-B847-00E9FF165B3A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7974395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F09F3C-1C7A-4ED8-8CD6-A85E48B57410}" type="datetimeFigureOut">
              <a:rPr lang="sl-SI" smtClean="0"/>
              <a:t>2. 04. 2024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53A605-5A10-41D4-B847-00E9FF165B3A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306717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l-SI"/>
              <a:t>Uredite slog naslova matrice</a:t>
            </a:r>
          </a:p>
        </p:txBody>
      </p:sp>
      <p:sp>
        <p:nvSpPr>
          <p:cNvPr id="3" name="Označba mesta besedila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F09F3C-1C7A-4ED8-8CD6-A85E48B57410}" type="datetimeFigureOut">
              <a:rPr lang="sl-SI" smtClean="0"/>
              <a:t>2. 04. 2024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53A605-5A10-41D4-B847-00E9FF165B3A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8574606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</a:p>
        </p:txBody>
      </p:sp>
      <p:sp>
        <p:nvSpPr>
          <p:cNvPr id="3" name="Označba mesta vsebine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vsebine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5" name="Označba mest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F09F3C-1C7A-4ED8-8CD6-A85E48B57410}" type="datetimeFigureOut">
              <a:rPr lang="sl-SI" smtClean="0"/>
              <a:t>2. 04. 2024</a:t>
            </a:fld>
            <a:endParaRPr lang="sl-SI"/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53A605-5A10-41D4-B847-00E9FF165B3A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1845283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l-SI"/>
              <a:t>Uredite slog naslova matrice</a:t>
            </a:r>
          </a:p>
        </p:txBody>
      </p:sp>
      <p:sp>
        <p:nvSpPr>
          <p:cNvPr id="3" name="Označba mesta besedila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4" name="Označba mesta vsebine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5" name="Označba mesta besedila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6" name="Označba mesta vsebine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7" name="Označba mesta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F09F3C-1C7A-4ED8-8CD6-A85E48B57410}" type="datetimeFigureOut">
              <a:rPr lang="sl-SI" smtClean="0"/>
              <a:t>2. 04. 2024</a:t>
            </a:fld>
            <a:endParaRPr lang="sl-SI"/>
          </a:p>
        </p:txBody>
      </p:sp>
      <p:sp>
        <p:nvSpPr>
          <p:cNvPr id="8" name="Označba mesta no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9" name="Označba mesta številke diapoz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53A605-5A10-41D4-B847-00E9FF165B3A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276306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</a:p>
        </p:txBody>
      </p:sp>
      <p:sp>
        <p:nvSpPr>
          <p:cNvPr id="3" name="Označba mesta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F09F3C-1C7A-4ED8-8CD6-A85E48B57410}" type="datetimeFigureOut">
              <a:rPr lang="sl-SI" smtClean="0"/>
              <a:t>2. 04. 2024</a:t>
            </a:fld>
            <a:endParaRPr lang="sl-SI"/>
          </a:p>
        </p:txBody>
      </p:sp>
      <p:sp>
        <p:nvSpPr>
          <p:cNvPr id="4" name="Označba mesta no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5" name="Označba mesta številke diapoz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53A605-5A10-41D4-B847-00E9FF165B3A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7818172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F09F3C-1C7A-4ED8-8CD6-A85E48B57410}" type="datetimeFigureOut">
              <a:rPr lang="sl-SI" smtClean="0"/>
              <a:t>2. 04. 2024</a:t>
            </a:fld>
            <a:endParaRPr lang="sl-SI"/>
          </a:p>
        </p:txBody>
      </p:sp>
      <p:sp>
        <p:nvSpPr>
          <p:cNvPr id="3" name="Označba mesta no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53A605-5A10-41D4-B847-00E9FF165B3A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6836726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l-SI"/>
              <a:t>Uredite slog naslova matrice</a:t>
            </a:r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besedila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5" name="Označba mest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F09F3C-1C7A-4ED8-8CD6-A85E48B57410}" type="datetimeFigureOut">
              <a:rPr lang="sl-SI" smtClean="0"/>
              <a:t>2. 04. 2024</a:t>
            </a:fld>
            <a:endParaRPr lang="sl-SI"/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53A605-5A10-41D4-B847-00E9FF165B3A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6475291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l-SI"/>
              <a:t>Uredite slog naslova matrice</a:t>
            </a:r>
          </a:p>
        </p:txBody>
      </p:sp>
      <p:sp>
        <p:nvSpPr>
          <p:cNvPr id="3" name="Označba mesta slik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l-SI"/>
          </a:p>
        </p:txBody>
      </p:sp>
      <p:sp>
        <p:nvSpPr>
          <p:cNvPr id="4" name="Označba mesta besedila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5" name="Označba mest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F09F3C-1C7A-4ED8-8CD6-A85E48B57410}" type="datetimeFigureOut">
              <a:rPr lang="sl-SI" smtClean="0"/>
              <a:t>2. 04. 2024</a:t>
            </a:fld>
            <a:endParaRPr lang="sl-SI"/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53A605-5A10-41D4-B847-00E9FF165B3A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9028661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naslova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l-SI"/>
              <a:t>Uredite slog naslova matrice</a:t>
            </a:r>
          </a:p>
        </p:txBody>
      </p:sp>
      <p:sp>
        <p:nvSpPr>
          <p:cNvPr id="3" name="Označba mesta besedila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F09F3C-1C7A-4ED8-8CD6-A85E48B57410}" type="datetimeFigureOut">
              <a:rPr lang="sl-SI" smtClean="0"/>
              <a:t>2. 04. 2024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53A605-5A10-41D4-B847-00E9FF165B3A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3960507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VEZENJE.%20iz%20spleta.pdf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com/search?q=osnovni+stebelni+vbod&amp;rlz=1C1EJFA_enSI722SI723&amp;source=lnms&amp;tbm=isch&amp;sa=X&amp;ved=0ahUKEwjarO-29vrhAhWtw4sKHWWfDegQ_AUIDigB&amp;biw=1366&amp;bih=608#imgrc=PAkFeNXfHh7zsM:" TargetMode="Externa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google.com/search?q=plo%C5%A1%C4%8Dati+vbod&amp;rlz=1C1EJFA_enSI722SI723&amp;source=lnms&amp;tbm=isch&amp;sa=X&amp;ved=0ahUKEwj74N7t-PrhAhXpwosKHXDYDJgQ_AUID" TargetMode="External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com/search?rlz=1C1EJFA_enSI722SI723&amp;biw=1366&amp;bih=608&amp;tbm=isch&amp;sa=1&amp;ei=H-XJXLf1JcP2kwWKuLmAAg&amp;q=SLIKARSKI+VBOD&amp;oq=SLIKARSKI+VBOD&amp;gs_l=img.3...2500.4090..4980...0.0..0.237.873.0j4j1......1....1..gws-wiz-img.......0j0i30.TZ-PJToqX00" TargetMode="Externa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google.com/search?rlz=1C1EJFA_enSI722SI723&amp;biw=1366&amp;bih=608&amp;tbm=isch&amp;sa=1&amp;ei=JuXJXIv_L_-Bi-gP-b6OkA4&amp;q=MARJETI%C4%8CNI+VBOD&amp;oq=MARJETI%C4%8CNI+VBOD&amp;gs_l=img.3...86235.92663..93349...1.0..0.200.2685.0j14j2......1....1..gws-wiz-img.....0..35i39j0j0i5i30j0i30j0i24.V34C5ewYQtY#imgrc=LYwqUnmAPVxCAM:" TargetMode="External"/><Relationship Id="rId4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com/search?rlz=1C1EJFA_enSI722SI723&amp;biw=1366&amp;bih=608&amp;tbm=isch&amp;sa=1&amp;ei=vejJXKufI93KgweYuJiYDA&amp;q=ri%C5%A1elje+vezenje&amp;oq=ri%C5%A1elje&amp;gs_l=img.1.2.0j0i30l5.62105.63576..68034...0.0..0.190.346.0j2......1....1..gws-wiz-img.Mz4fZboBJLk" TargetMode="External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sl-SI" sz="8800" b="1" dirty="0">
                <a:latin typeface="Castellar" panose="020A0402060406010301" pitchFamily="18" charset="0"/>
              </a:rPr>
              <a:t>VEZENJE </a:t>
            </a:r>
            <a:br>
              <a:rPr lang="sl-SI" dirty="0"/>
            </a:br>
            <a:r>
              <a:rPr lang="sl-SI" sz="3100" b="1" dirty="0"/>
              <a:t>Učiteljica: Majda Kočevar </a:t>
            </a:r>
            <a:r>
              <a:rPr lang="sl-SI" sz="3100" b="1" dirty="0" err="1"/>
              <a:t>Klaužer</a:t>
            </a:r>
            <a:endParaRPr lang="sl-SI" sz="3100" b="1" dirty="0"/>
          </a:p>
        </p:txBody>
      </p:sp>
      <p:sp>
        <p:nvSpPr>
          <p:cNvPr id="7" name="AutoShape 2" descr="Image result for VEZENJE UÄNI NAÄR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l-SI"/>
          </a:p>
        </p:txBody>
      </p:sp>
      <p:pic>
        <p:nvPicPr>
          <p:cNvPr id="8" name="Slika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3262" y="3509963"/>
            <a:ext cx="2794000" cy="3949700"/>
          </a:xfrm>
          <a:prstGeom prst="rect">
            <a:avLst/>
          </a:prstGeom>
        </p:spPr>
      </p:pic>
      <p:sp>
        <p:nvSpPr>
          <p:cNvPr id="4" name="AutoShape 2" descr="1711538096065.jpg">
            <a:extLst>
              <a:ext uri="{FF2B5EF4-FFF2-40B4-BE49-F238E27FC236}">
                <a16:creationId xmlns:a16="http://schemas.microsoft.com/office/drawing/2014/main" id="{E480FB3F-1E19-4AD1-B42F-BC5B76FF7255}"/>
              </a:ext>
            </a:extLst>
          </p:cNvPr>
          <p:cNvSpPr>
            <a:spLocks noGrp="1" noChangeAspect="1" noChangeArrowheads="1"/>
          </p:cNvSpPr>
          <p:nvPr>
            <p:ph type="subTitle" idx="1"/>
          </p:nvPr>
        </p:nvSpPr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l-SI" dirty="0"/>
          </a:p>
        </p:txBody>
      </p:sp>
      <p:pic>
        <p:nvPicPr>
          <p:cNvPr id="11" name="Slika 10">
            <a:extLst>
              <a:ext uri="{FF2B5EF4-FFF2-40B4-BE49-F238E27FC236}">
                <a16:creationId xmlns:a16="http://schemas.microsoft.com/office/drawing/2014/main" id="{58C9AC0A-24BE-489F-9CD6-C32A57D9184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470" y="3602038"/>
            <a:ext cx="3891982" cy="2930433"/>
          </a:xfrm>
          <a:prstGeom prst="rect">
            <a:avLst/>
          </a:prstGeom>
        </p:spPr>
      </p:pic>
      <p:pic>
        <p:nvPicPr>
          <p:cNvPr id="13" name="Slika 12">
            <a:extLst>
              <a:ext uri="{FF2B5EF4-FFF2-40B4-BE49-F238E27FC236}">
                <a16:creationId xmlns:a16="http://schemas.microsoft.com/office/drawing/2014/main" id="{F16F34A0-8B2C-474B-8F61-302B1869A63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7146" y="3602038"/>
            <a:ext cx="2540854" cy="3374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1278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b="1" dirty="0">
                <a:latin typeface="Castellar" panose="020A0402060406010301" pitchFamily="18" charset="0"/>
              </a:rPr>
              <a:t>KRATICE: VEO, VES, VEA</a:t>
            </a:r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sl-SI" dirty="0"/>
              <a:t>Vezenje  je triletni izbirni predmet za učence 7., 8. in 9. razreda (lahko tudi krajši) in ni vezan na razred. </a:t>
            </a:r>
          </a:p>
          <a:p>
            <a:endParaRPr lang="sl-SI" dirty="0"/>
          </a:p>
          <a:p>
            <a:endParaRPr lang="sl-SI" dirty="0"/>
          </a:p>
          <a:p>
            <a:r>
              <a:rPr lang="sl-SI" dirty="0"/>
              <a:t>Letno število ur: 35  </a:t>
            </a:r>
          </a:p>
          <a:p>
            <a:endParaRPr lang="sl-SI" dirty="0"/>
          </a:p>
          <a:p>
            <a:r>
              <a:rPr lang="sl-SI" dirty="0"/>
              <a:t>Število ur na teden: 1</a:t>
            </a:r>
          </a:p>
          <a:p>
            <a:endParaRPr lang="sl-SI" dirty="0"/>
          </a:p>
          <a:p>
            <a:r>
              <a:rPr lang="sl-SI" dirty="0">
                <a:hlinkClick r:id="rId2" action="ppaction://hlinkfile"/>
              </a:rPr>
              <a:t>VEZENJE. iz spleta.pdf</a:t>
            </a:r>
            <a:endParaRPr lang="sl-SI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23" b="31113"/>
          <a:stretch/>
        </p:blipFill>
        <p:spPr>
          <a:xfrm rot="5400000">
            <a:off x="8323179" y="3522905"/>
            <a:ext cx="3428999" cy="1879117"/>
          </a:xfrm>
          <a:prstGeom prst="rect">
            <a:avLst/>
          </a:prstGeom>
        </p:spPr>
      </p:pic>
      <p:pic>
        <p:nvPicPr>
          <p:cNvPr id="6" name="Slika 5">
            <a:extLst>
              <a:ext uri="{FF2B5EF4-FFF2-40B4-BE49-F238E27FC236}">
                <a16:creationId xmlns:a16="http://schemas.microsoft.com/office/drawing/2014/main" id="{BA5A7B08-9714-4B1D-A633-018A9425637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6365" y="2747964"/>
            <a:ext cx="2651504" cy="3521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12492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b="1" dirty="0"/>
              <a:t>1. Osnovni vbodi in tehnika vezenja (VEO)</a:t>
            </a:r>
          </a:p>
          <a:p>
            <a:endParaRPr lang="sl-SI" b="1" dirty="0"/>
          </a:p>
          <a:p>
            <a:r>
              <a:rPr lang="sl-SI" b="1" dirty="0"/>
              <a:t>2.</a:t>
            </a:r>
            <a:r>
              <a:rPr lang="sl-SI" dirty="0"/>
              <a:t> </a:t>
            </a:r>
            <a:r>
              <a:rPr lang="sl-SI" b="1" dirty="0"/>
              <a:t>Slikarski, marjetični in gobelinski vbod (VES)</a:t>
            </a:r>
          </a:p>
          <a:p>
            <a:endParaRPr lang="sl-SI" b="1" dirty="0"/>
          </a:p>
          <a:p>
            <a:r>
              <a:rPr lang="sl-SI" b="1" dirty="0"/>
              <a:t>3. Angleško vezenje in </a:t>
            </a:r>
            <a:r>
              <a:rPr lang="sl-SI" b="1" dirty="0" err="1"/>
              <a:t>rišelje</a:t>
            </a:r>
            <a:r>
              <a:rPr lang="sl-SI" b="1" dirty="0"/>
              <a:t> vezenje (VEA)</a:t>
            </a:r>
            <a:endParaRPr lang="sl-SI" dirty="0"/>
          </a:p>
        </p:txBody>
      </p:sp>
      <p:pic>
        <p:nvPicPr>
          <p:cNvPr id="5" name="Slika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257791" y="4805653"/>
            <a:ext cx="1992290" cy="1494217"/>
          </a:xfrm>
          <a:prstGeom prst="rect">
            <a:avLst/>
          </a:prstGeom>
        </p:spPr>
      </p:pic>
      <p:pic>
        <p:nvPicPr>
          <p:cNvPr id="7" name="Slika 6">
            <a:extLst>
              <a:ext uri="{FF2B5EF4-FFF2-40B4-BE49-F238E27FC236}">
                <a16:creationId xmlns:a16="http://schemas.microsoft.com/office/drawing/2014/main" id="{FF28DC38-8F22-49B0-A66A-20BD16A4DB0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8198" y="1750423"/>
            <a:ext cx="2527740" cy="33571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70187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b="1" dirty="0">
                <a:latin typeface="Algerian" panose="04020705040A02060702" pitchFamily="82" charset="0"/>
              </a:rPr>
              <a:t>SPLOŠNI CILJI</a:t>
            </a:r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sl-SI" dirty="0">
                <a:solidFill>
                  <a:srgbClr val="000000"/>
                </a:solidFill>
                <a:latin typeface="Comic Sans MS" panose="030F0702030302020204" pitchFamily="66" charset="0"/>
              </a:rPr>
              <a:t>Učenci pri praktičnem delu razvijajo ročne spretnosti, pridobivajo delovne navade, krepijo pozornost, natančnost, vztrajnost in potrpežljivost. </a:t>
            </a:r>
          </a:p>
          <a:p>
            <a:pPr marL="0" indent="0">
              <a:buNone/>
            </a:pPr>
            <a:endParaRPr lang="sl-SI" dirty="0">
              <a:solidFill>
                <a:srgbClr val="000000"/>
              </a:solidFill>
              <a:latin typeface="Comic Sans MS" panose="030F0702030302020204" pitchFamily="66" charset="0"/>
            </a:endParaRPr>
          </a:p>
          <a:p>
            <a:pPr marL="0" indent="0">
              <a:buNone/>
            </a:pPr>
            <a:r>
              <a:rPr lang="sl-SI" dirty="0">
                <a:solidFill>
                  <a:srgbClr val="000000"/>
                </a:solidFill>
                <a:latin typeface="Comic Sans MS" panose="030F0702030302020204" pitchFamily="66" charset="0"/>
              </a:rPr>
              <a:t>Učencem želim posredovati znanja s področja vezenja in vezenin in tako obuditi kulturno dediščino. </a:t>
            </a:r>
          </a:p>
          <a:p>
            <a:pPr marL="0" indent="0">
              <a:buNone/>
            </a:pPr>
            <a:endParaRPr lang="sl-SI" dirty="0">
              <a:solidFill>
                <a:srgbClr val="000000"/>
              </a:solidFill>
              <a:latin typeface="Comic Sans MS" panose="030F0702030302020204" pitchFamily="66" charset="0"/>
            </a:endParaRPr>
          </a:p>
          <a:p>
            <a:pPr marL="0" indent="0">
              <a:buNone/>
            </a:pPr>
            <a:r>
              <a:rPr lang="sl-SI" dirty="0">
                <a:solidFill>
                  <a:srgbClr val="000000"/>
                </a:solidFill>
                <a:latin typeface="Comic Sans MS" panose="030F0702030302020204" pitchFamily="66" charset="0"/>
              </a:rPr>
              <a:t>Učenci spoznajo vezenine in načine vezenja kot </a:t>
            </a:r>
          </a:p>
          <a:p>
            <a:pPr marL="0" indent="0">
              <a:buNone/>
            </a:pPr>
            <a:r>
              <a:rPr lang="sl-SI" dirty="0">
                <a:solidFill>
                  <a:srgbClr val="000000"/>
                </a:solidFill>
                <a:latin typeface="Comic Sans MS" panose="030F0702030302020204" pitchFamily="66" charset="0"/>
              </a:rPr>
              <a:t>pomemben element kulturne dediščine. </a:t>
            </a:r>
          </a:p>
          <a:p>
            <a:endParaRPr lang="sl-SI" dirty="0"/>
          </a:p>
        </p:txBody>
      </p:sp>
      <p:pic>
        <p:nvPicPr>
          <p:cNvPr id="5" name="Slika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1153" y="1644993"/>
            <a:ext cx="696398" cy="933317"/>
          </a:xfrm>
          <a:prstGeom prst="rect">
            <a:avLst/>
          </a:prstGeom>
        </p:spPr>
      </p:pic>
      <p:sp>
        <p:nvSpPr>
          <p:cNvPr id="6" name="AutoShape 4" descr="Image result for SLIKE, IGL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l-SI"/>
          </a:p>
        </p:txBody>
      </p:sp>
      <p:pic>
        <p:nvPicPr>
          <p:cNvPr id="8" name="Slika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6705" y="3534635"/>
            <a:ext cx="696398" cy="933317"/>
          </a:xfrm>
          <a:prstGeom prst="rect">
            <a:avLst/>
          </a:prstGeom>
        </p:spPr>
      </p:pic>
      <p:pic>
        <p:nvPicPr>
          <p:cNvPr id="9" name="Slika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1692" y="4525383"/>
            <a:ext cx="696398" cy="933317"/>
          </a:xfrm>
          <a:prstGeom prst="rect">
            <a:avLst/>
          </a:prstGeom>
        </p:spPr>
      </p:pic>
      <p:pic>
        <p:nvPicPr>
          <p:cNvPr id="10" name="Slika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9558180" y="3873512"/>
            <a:ext cx="2711003" cy="20332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37201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b="1" dirty="0">
                <a:latin typeface="Algerian" panose="04020705040A02060702" pitchFamily="82" charset="0"/>
              </a:rPr>
              <a:t>OSNOVNI VBODI IN TEHNIKE VEZENJA (VEO)</a:t>
            </a:r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endParaRPr lang="sl-SI" dirty="0"/>
          </a:p>
          <a:p>
            <a:r>
              <a:rPr lang="sl-SI" dirty="0"/>
              <a:t>Načrtovanje vzorcev</a:t>
            </a:r>
          </a:p>
          <a:p>
            <a:endParaRPr lang="sl-SI" dirty="0"/>
          </a:p>
          <a:p>
            <a:r>
              <a:rPr lang="sl-SI" dirty="0"/>
              <a:t>Enostavni stebelni vbod</a:t>
            </a:r>
          </a:p>
          <a:p>
            <a:endParaRPr lang="sl-SI" dirty="0"/>
          </a:p>
          <a:p>
            <a:r>
              <a:rPr lang="sl-SI" dirty="0"/>
              <a:t>Široki stebelni bod</a:t>
            </a:r>
          </a:p>
          <a:p>
            <a:endParaRPr lang="sl-SI" dirty="0"/>
          </a:p>
          <a:p>
            <a:r>
              <a:rPr lang="sl-SI" dirty="0"/>
              <a:t>Ploščati vbod in zančni vbod</a:t>
            </a:r>
          </a:p>
          <a:p>
            <a:endParaRPr lang="sl-SI" dirty="0"/>
          </a:p>
          <a:p>
            <a:r>
              <a:rPr lang="sl-SI" dirty="0"/>
              <a:t>Enostavni križni vbod   </a:t>
            </a:r>
          </a:p>
          <a:p>
            <a:endParaRPr lang="sl-SI" dirty="0"/>
          </a:p>
          <a:p>
            <a:endParaRPr lang="sl-SI" dirty="0"/>
          </a:p>
          <a:p>
            <a:endParaRPr lang="sl-SI" dirty="0"/>
          </a:p>
          <a:p>
            <a:endParaRPr lang="sl-SI" dirty="0"/>
          </a:p>
          <a:p>
            <a:endParaRPr lang="sl-SI" dirty="0"/>
          </a:p>
        </p:txBody>
      </p:sp>
      <p:sp>
        <p:nvSpPr>
          <p:cNvPr id="4" name="Pravokotnik 3"/>
          <p:cNvSpPr/>
          <p:nvPr/>
        </p:nvSpPr>
        <p:spPr>
          <a:xfrm>
            <a:off x="3048000" y="2551837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sl-SI" dirty="0">
              <a:solidFill>
                <a:srgbClr val="00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5" name="AutoShape 2" descr="Image result for osnovni stebelni vbo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l-SI"/>
          </a:p>
        </p:txBody>
      </p:sp>
      <p:sp>
        <p:nvSpPr>
          <p:cNvPr id="6" name="AutoShape 4" descr="Image result for osnovni stebelni vbod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l-SI"/>
          </a:p>
        </p:txBody>
      </p:sp>
      <p:pic>
        <p:nvPicPr>
          <p:cNvPr id="8" name="Slika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13195" y="2108848"/>
            <a:ext cx="2650288" cy="2424732"/>
          </a:xfrm>
          <a:prstGeom prst="rect">
            <a:avLst/>
          </a:prstGeom>
        </p:spPr>
      </p:pic>
      <p:sp>
        <p:nvSpPr>
          <p:cNvPr id="9" name="Pravokotnik 8"/>
          <p:cNvSpPr/>
          <p:nvPr/>
        </p:nvSpPr>
        <p:spPr>
          <a:xfrm>
            <a:off x="7913194" y="4156723"/>
            <a:ext cx="3999763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sl-SI" sz="800" dirty="0">
              <a:hlinkClick r:id="rId3"/>
            </a:endParaRPr>
          </a:p>
          <a:p>
            <a:endParaRPr lang="sl-SI" sz="800" dirty="0">
              <a:hlinkClick r:id="rId3"/>
            </a:endParaRPr>
          </a:p>
          <a:p>
            <a:endParaRPr lang="sl-SI" sz="800" dirty="0">
              <a:hlinkClick r:id="rId3"/>
            </a:endParaRPr>
          </a:p>
          <a:p>
            <a:endParaRPr lang="sl-SI" sz="800" dirty="0">
              <a:hlinkClick r:id="rId3"/>
            </a:endParaRPr>
          </a:p>
          <a:p>
            <a:r>
              <a:rPr lang="sl-SI" sz="800" dirty="0">
                <a:hlinkClick r:id="rId3"/>
              </a:rPr>
              <a:t>https://www.google.com/search?q=osnovni+stebelni+vbod&amp;rlz=1C1EJFA_enSI722SI723&amp;source=lnms&amp;tbm=isch&amp;sa=X&amp;ved=0ahUKEwjarO-29vrhAhWtw4sKHWWfDegQ_AUIDigB&amp;biw=1366&amp;bih=608#imgrc=PAkFeNXfHh7zsM:</a:t>
            </a:r>
            <a:endParaRPr lang="sl-SI" sz="800" dirty="0"/>
          </a:p>
        </p:txBody>
      </p:sp>
      <p:pic>
        <p:nvPicPr>
          <p:cNvPr id="11" name="Slika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06076" y="2257105"/>
            <a:ext cx="2009775" cy="2276475"/>
          </a:xfrm>
          <a:prstGeom prst="rect">
            <a:avLst/>
          </a:prstGeom>
        </p:spPr>
      </p:pic>
      <p:sp>
        <p:nvSpPr>
          <p:cNvPr id="12" name="Pravokotnik 11"/>
          <p:cNvSpPr/>
          <p:nvPr/>
        </p:nvSpPr>
        <p:spPr>
          <a:xfrm>
            <a:off x="5417712" y="4673258"/>
            <a:ext cx="249548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l-SI" sz="800" dirty="0">
                <a:hlinkClick r:id="rId5"/>
              </a:rPr>
              <a:t>https://www.google.com/search?q=ploščati+vbod&amp;rlz=1C1EJFA_enSI722SI723&amp;source=lnms&amp;tbm=isch&amp;sa=X&amp;ved=0ahUKEwj74N7t-PrhAhXpwosKHXDYDJgQ_AUID</a:t>
            </a:r>
            <a:endParaRPr lang="sl-SI" sz="800" dirty="0"/>
          </a:p>
        </p:txBody>
      </p:sp>
    </p:spTree>
    <p:extLst>
      <p:ext uri="{BB962C8B-B14F-4D97-AF65-F5344CB8AC3E}">
        <p14:creationId xmlns:p14="http://schemas.microsoft.com/office/powerpoint/2010/main" val="42178686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>
                <a:latin typeface="Algerian" panose="04020705040A02060702" pitchFamily="82" charset="0"/>
              </a:rPr>
              <a:t>OCENJEVANJE</a:t>
            </a:r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dirty="0"/>
              <a:t>TRI OCENE V ŠOLSKEM LETU IZ PREDSTAVITVE </a:t>
            </a:r>
            <a:r>
              <a:rPr lang="sl-SI"/>
              <a:t>IN  IZDELKI VEZENJA </a:t>
            </a:r>
            <a:r>
              <a:rPr lang="sl-SI" dirty="0"/>
              <a:t>RAZLIČNIH VBODOV</a:t>
            </a:r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1404901" y="3313427"/>
            <a:ext cx="3030828" cy="2273121"/>
          </a:xfrm>
          <a:prstGeom prst="rect">
            <a:avLst/>
          </a:prstGeom>
        </p:spPr>
      </p:pic>
      <p:pic>
        <p:nvPicPr>
          <p:cNvPr id="5" name="Slika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5621320" y="3276667"/>
            <a:ext cx="3043706" cy="22827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54762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b="1" dirty="0">
                <a:latin typeface="Algerian" panose="04020705040A02060702" pitchFamily="82" charset="0"/>
              </a:rPr>
              <a:t>SLIKARSKI, MARJETIČNI IN GOBELINSKI VBOD</a:t>
            </a:r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l-SI" dirty="0">
              <a:solidFill>
                <a:srgbClr val="000000"/>
              </a:solidFill>
              <a:latin typeface="Comic Sans MS" panose="030F0702030302020204" pitchFamily="66" charset="0"/>
            </a:endParaRPr>
          </a:p>
          <a:p>
            <a:r>
              <a:rPr lang="sl-SI" dirty="0">
                <a:solidFill>
                  <a:srgbClr val="000000"/>
                </a:solidFill>
                <a:latin typeface="Comic Sans MS" panose="030F0702030302020204" pitchFamily="66" charset="0"/>
              </a:rPr>
              <a:t>slikarski vbod </a:t>
            </a:r>
          </a:p>
          <a:p>
            <a:endParaRPr lang="sl-SI" dirty="0">
              <a:solidFill>
                <a:srgbClr val="000000"/>
              </a:solidFill>
              <a:latin typeface="Comic Sans MS" panose="030F0702030302020204" pitchFamily="66" charset="0"/>
            </a:endParaRPr>
          </a:p>
          <a:p>
            <a:r>
              <a:rPr lang="sl-SI" dirty="0">
                <a:solidFill>
                  <a:srgbClr val="000000"/>
                </a:solidFill>
                <a:latin typeface="Comic Sans MS" panose="030F0702030302020204" pitchFamily="66" charset="0"/>
              </a:rPr>
              <a:t>marjetični vbod </a:t>
            </a:r>
          </a:p>
          <a:p>
            <a:endParaRPr lang="sl-SI" dirty="0">
              <a:solidFill>
                <a:srgbClr val="000000"/>
              </a:solidFill>
              <a:latin typeface="Comic Sans MS" panose="030F0702030302020204" pitchFamily="66" charset="0"/>
            </a:endParaRPr>
          </a:p>
          <a:p>
            <a:r>
              <a:rPr lang="sl-SI" dirty="0">
                <a:solidFill>
                  <a:srgbClr val="000000"/>
                </a:solidFill>
                <a:latin typeface="Comic Sans MS" panose="030F0702030302020204" pitchFamily="66" charset="0"/>
              </a:rPr>
              <a:t>gobelinski vbod </a:t>
            </a:r>
          </a:p>
          <a:p>
            <a:endParaRPr lang="sl-SI" dirty="0">
              <a:solidFill>
                <a:srgbClr val="000000"/>
              </a:solidFill>
              <a:latin typeface="Comic Sans MS" panose="030F0702030302020204" pitchFamily="66" charset="0"/>
            </a:endParaRPr>
          </a:p>
        </p:txBody>
      </p:sp>
      <p:pic>
        <p:nvPicPr>
          <p:cNvPr id="5" name="Slika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43584" y="2122488"/>
            <a:ext cx="2266950" cy="2019300"/>
          </a:xfrm>
          <a:prstGeom prst="rect">
            <a:avLst/>
          </a:prstGeom>
        </p:spPr>
      </p:pic>
      <p:sp>
        <p:nvSpPr>
          <p:cNvPr id="6" name="Pravokotnik 5"/>
          <p:cNvSpPr/>
          <p:nvPr/>
        </p:nvSpPr>
        <p:spPr>
          <a:xfrm>
            <a:off x="4426039" y="4438650"/>
            <a:ext cx="6096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sl-SI" sz="800" dirty="0">
                <a:hlinkClick r:id="rId3"/>
              </a:rPr>
              <a:t>https://www.google.com/search?rlz=1C1EJFA_enSI722SI723&amp;biw=1366&amp;bih=608&amp;tbm=isch&amp;sa=1&amp;ei=H-XJXLf1JcP2kwWKuLmAAg&amp;q=SLIKARSKI+VBOD&amp;oq=SLIKARSKI+VBOD&amp;gs_l=img.3...2500.4090..4980...0.0..0.237.873.0j4j1......1....1..gws-wiz-img.......0j0i30.TZ-PJToqX00</a:t>
            </a:r>
            <a:endParaRPr lang="sl-SI" sz="800" dirty="0"/>
          </a:p>
        </p:txBody>
      </p:sp>
      <p:pic>
        <p:nvPicPr>
          <p:cNvPr id="4100" name="Picture 4" descr="Image result for MARJETIÄNI VBOD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3356" y="2166937"/>
            <a:ext cx="2962275" cy="1543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Pravokotnik 6"/>
          <p:cNvSpPr/>
          <p:nvPr/>
        </p:nvSpPr>
        <p:spPr>
          <a:xfrm>
            <a:off x="7315200" y="3695231"/>
            <a:ext cx="470078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l-SI" sz="800" dirty="0">
                <a:hlinkClick r:id="rId5"/>
              </a:rPr>
              <a:t>https://www.google.com/search?rlz=1C1EJFA_enSI722SI723&amp;biw=1366&amp;bih=608&amp;tbm=isch&amp;sa=1&amp;ei=JuXJXIv_L_-Bi-gP-b6OkA4&amp;q=MARJETI%C4%8CNI+VBOD&amp;oq=MARJETI%C4%8CNI+VBOD&amp;gs_l=img.3...86235.92663..93349...1.0..0.200.2685.0j14j2......1....1..gws-wiz-img.....0..35i39j0j0i5i30j0i30j0i24.V34C5ewYQtY#imgrc=LYwqUnmAPVxCAM:</a:t>
            </a:r>
            <a:endParaRPr lang="sl-SI" sz="800" dirty="0"/>
          </a:p>
        </p:txBody>
      </p:sp>
    </p:spTree>
    <p:extLst>
      <p:ext uri="{BB962C8B-B14F-4D97-AF65-F5344CB8AC3E}">
        <p14:creationId xmlns:p14="http://schemas.microsoft.com/office/powerpoint/2010/main" val="278854773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>
                <a:latin typeface="Algerian" panose="04020705040A02060702" pitchFamily="82" charset="0"/>
              </a:rPr>
              <a:t>ANGLEŠKO VEZENJE IN RIŠELJE</a:t>
            </a:r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287337" y="1227137"/>
            <a:ext cx="10515600" cy="4351338"/>
          </a:xfrm>
        </p:spPr>
        <p:txBody>
          <a:bodyPr/>
          <a:lstStyle/>
          <a:p>
            <a:endParaRPr lang="sl-SI" dirty="0">
              <a:solidFill>
                <a:srgbClr val="000000"/>
              </a:solidFill>
              <a:latin typeface="Comic Sans MS" panose="030F0702030302020204" pitchFamily="66" charset="0"/>
            </a:endParaRPr>
          </a:p>
          <a:p>
            <a:r>
              <a:rPr lang="sl-SI" dirty="0">
                <a:solidFill>
                  <a:srgbClr val="000000"/>
                </a:solidFill>
                <a:latin typeface="Comic Sans MS" panose="030F0702030302020204" pitchFamily="66" charset="0"/>
              </a:rPr>
              <a:t>angleško vezenje </a:t>
            </a:r>
          </a:p>
          <a:p>
            <a:endParaRPr lang="sl-SI" dirty="0">
              <a:solidFill>
                <a:srgbClr val="000000"/>
              </a:solidFill>
              <a:latin typeface="Comic Sans MS" panose="030F0702030302020204" pitchFamily="66" charset="0"/>
            </a:endParaRPr>
          </a:p>
          <a:p>
            <a:endParaRPr lang="sl-SI" dirty="0">
              <a:solidFill>
                <a:srgbClr val="000000"/>
              </a:solidFill>
              <a:latin typeface="Comic Sans MS" panose="030F0702030302020204" pitchFamily="66" charset="0"/>
            </a:endParaRPr>
          </a:p>
          <a:p>
            <a:r>
              <a:rPr lang="sl-SI" dirty="0" err="1">
                <a:solidFill>
                  <a:srgbClr val="000000"/>
                </a:solidFill>
                <a:latin typeface="Comic Sans MS" panose="030F0702030302020204" pitchFamily="66" charset="0"/>
              </a:rPr>
              <a:t>rišelje</a:t>
            </a:r>
            <a:r>
              <a:rPr lang="sl-SI" dirty="0">
                <a:solidFill>
                  <a:srgbClr val="000000"/>
                </a:solidFill>
                <a:latin typeface="Comic Sans MS" panose="030F0702030302020204" pitchFamily="66" charset="0"/>
              </a:rPr>
              <a:t> vezenje </a:t>
            </a:r>
          </a:p>
        </p:txBody>
      </p:sp>
      <p:pic>
        <p:nvPicPr>
          <p:cNvPr id="7" name="Picture 2" descr="Image result for riÅ¡elje vezenj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5137" y="1955933"/>
            <a:ext cx="2466975" cy="1847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Pravokotnik 3"/>
          <p:cNvSpPr/>
          <p:nvPr/>
        </p:nvSpPr>
        <p:spPr>
          <a:xfrm>
            <a:off x="3820732" y="3803784"/>
            <a:ext cx="762858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l-SI" sz="800" dirty="0">
                <a:hlinkClick r:id="rId3"/>
              </a:rPr>
              <a:t>https://www.google.com/search?rlz=1C1EJFA_enSI722SI723&amp;biw=1366&amp;bih=608&amp;tbm=isch&amp;sa=1&amp;ei=vejJXKufI93KgweYuJiYDA&amp;q=ri%C5%A1elje+vezenje&amp;oq=ri%C5%A1elje&amp;gs_l=img.1.2.0j0i30l5.62105.63576..68034...0.0..0.190.346.0j2......1....1..gws-wiz-img.Mz4fZboBJLk</a:t>
            </a:r>
            <a:endParaRPr lang="sl-SI" sz="800" dirty="0"/>
          </a:p>
        </p:txBody>
      </p:sp>
    </p:spTree>
    <p:extLst>
      <p:ext uri="{BB962C8B-B14F-4D97-AF65-F5344CB8AC3E}">
        <p14:creationId xmlns:p14="http://schemas.microsoft.com/office/powerpoint/2010/main" val="364018609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>
                <a:latin typeface="Algerian" panose="04020705040A02060702" pitchFamily="82" charset="0"/>
              </a:rPr>
              <a:t>KAJ POTREBUJEMO?</a:t>
            </a:r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sl-SI" dirty="0"/>
              <a:t>bombažno platno za vezenje ( belo ali barvasto- imamo v šoli), </a:t>
            </a:r>
          </a:p>
          <a:p>
            <a:pPr marL="0" indent="0">
              <a:buNone/>
            </a:pPr>
            <a:r>
              <a:rPr lang="sl-SI" dirty="0"/>
              <a:t> </a:t>
            </a:r>
          </a:p>
          <a:p>
            <a:r>
              <a:rPr lang="sl-SI" dirty="0"/>
              <a:t>prejico različnih barv,</a:t>
            </a:r>
          </a:p>
          <a:p>
            <a:endParaRPr lang="sl-SI" dirty="0"/>
          </a:p>
          <a:p>
            <a:r>
              <a:rPr lang="sl-SI" dirty="0"/>
              <a:t>srednje veliko šivanko z daljšim ušesom in </a:t>
            </a:r>
          </a:p>
          <a:p>
            <a:pPr marL="0" indent="0">
              <a:buNone/>
            </a:pPr>
            <a:r>
              <a:rPr lang="sl-SI" dirty="0"/>
              <a:t>ostro konico,</a:t>
            </a:r>
          </a:p>
          <a:p>
            <a:pPr marL="0" indent="0">
              <a:buNone/>
            </a:pPr>
            <a:endParaRPr lang="sl-SI" dirty="0"/>
          </a:p>
          <a:p>
            <a:r>
              <a:rPr lang="sl-SI" dirty="0"/>
              <a:t>krajše škarje z zaobljeno konico,</a:t>
            </a:r>
          </a:p>
          <a:p>
            <a:endParaRPr lang="sl-SI" dirty="0"/>
          </a:p>
          <a:p>
            <a:r>
              <a:rPr lang="sl-SI" dirty="0"/>
              <a:t> naprstnik  in ščitnik za prst. </a:t>
            </a:r>
          </a:p>
          <a:p>
            <a:endParaRPr lang="sl-SI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92" r="6573" b="2760"/>
          <a:stretch/>
        </p:blipFill>
        <p:spPr>
          <a:xfrm rot="16200000">
            <a:off x="7622698" y="3036742"/>
            <a:ext cx="4230707" cy="32314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310232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isarna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a98c75aa-62c7-46fe-ab94-ab17478654c5" xsi:nil="true"/>
    <AppVersion xmlns="a98c75aa-62c7-46fe-ab94-ab17478654c5" xsi:nil="true"/>
    <CultureName xmlns="a98c75aa-62c7-46fe-ab94-ab17478654c5" xsi:nil="true"/>
    <Self_Registration_Enabled xmlns="a98c75aa-62c7-46fe-ab94-ab17478654c5" xsi:nil="true"/>
    <DefaultSectionNames xmlns="a98c75aa-62c7-46fe-ab94-ab17478654c5" xsi:nil="true"/>
    <NotebookType xmlns="a98c75aa-62c7-46fe-ab94-ab17478654c5" xsi:nil="true"/>
    <FolderType xmlns="a98c75aa-62c7-46fe-ab94-ab17478654c5" xsi:nil="true"/>
    <Students xmlns="a98c75aa-62c7-46fe-ab94-ab17478654c5">
      <UserInfo>
        <DisplayName/>
        <AccountId xsi:nil="true"/>
        <AccountType/>
      </UserInfo>
    </Students>
    <Has_Teacher_Only_SectionGroup xmlns="a98c75aa-62c7-46fe-ab94-ab17478654c5" xsi:nil="true"/>
    <TeamsChannelId xmlns="a98c75aa-62c7-46fe-ab94-ab17478654c5" xsi:nil="true"/>
    <Invited_Teachers xmlns="a98c75aa-62c7-46fe-ab94-ab17478654c5" xsi:nil="true"/>
    <IsNotebookLocked xmlns="a98c75aa-62c7-46fe-ab94-ab17478654c5" xsi:nil="true"/>
    <Owner xmlns="a98c75aa-62c7-46fe-ab94-ab17478654c5">
      <UserInfo>
        <DisplayName/>
        <AccountId xsi:nil="true"/>
        <AccountType/>
      </UserInfo>
    </Owner>
    <Math_Settings xmlns="a98c75aa-62c7-46fe-ab94-ab17478654c5" xsi:nil="true"/>
    <Is_Collaboration_Space_Locked xmlns="a98c75aa-62c7-46fe-ab94-ab17478654c5" xsi:nil="true"/>
    <LMS_Mappings xmlns="a98c75aa-62c7-46fe-ab94-ab17478654c5" xsi:nil="true"/>
    <Invited_Students xmlns="a98c75aa-62c7-46fe-ab94-ab17478654c5" xsi:nil="true"/>
    <Distribution_Groups xmlns="a98c75aa-62c7-46fe-ab94-ab17478654c5" xsi:nil="true"/>
    <Teachers xmlns="a98c75aa-62c7-46fe-ab94-ab17478654c5">
      <UserInfo>
        <DisplayName/>
        <AccountId xsi:nil="true"/>
        <AccountType/>
      </UserInfo>
    </Teachers>
    <Student_Groups xmlns="a98c75aa-62c7-46fe-ab94-ab17478654c5">
      <UserInfo>
        <DisplayName/>
        <AccountId xsi:nil="true"/>
        <AccountType/>
      </UserInfo>
    </Student_Groups>
    <Templates xmlns="a98c75aa-62c7-46fe-ab94-ab17478654c5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AEA56F05C257964696355EE3791CD60C" ma:contentTypeVersion="38" ma:contentTypeDescription="Ustvari nov dokument." ma:contentTypeScope="" ma:versionID="294a712b3aa1fc6674b6c8d19f84961d">
  <xsd:schema xmlns:xsd="http://www.w3.org/2001/XMLSchema" xmlns:xs="http://www.w3.org/2001/XMLSchema" xmlns:p="http://schemas.microsoft.com/office/2006/metadata/properties" xmlns:ns3="a98c75aa-62c7-46fe-ab94-ab17478654c5" xmlns:ns4="fad80022-11fa-4c39-9985-df3a04ae046f" targetNamespace="http://schemas.microsoft.com/office/2006/metadata/properties" ma:root="true" ma:fieldsID="933e3197b767fdab60f61ddc4202e4be" ns3:_="" ns4:_="">
    <xsd:import namespace="a98c75aa-62c7-46fe-ab94-ab17478654c5"/>
    <xsd:import namespace="fad80022-11fa-4c39-9985-df3a04ae046f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NotebookType" minOccurs="0"/>
                <xsd:element ref="ns3:FolderType" minOccurs="0"/>
                <xsd:element ref="ns3:CultureName" minOccurs="0"/>
                <xsd:element ref="ns3:AppVersion" minOccurs="0"/>
                <xsd:element ref="ns3:TeamsChannelId" minOccurs="0"/>
                <xsd:element ref="ns3:Owner" minOccurs="0"/>
                <xsd:element ref="ns3:Math_Settings" minOccurs="0"/>
                <xsd:element ref="ns3:DefaultSectionNames" minOccurs="0"/>
                <xsd:element ref="ns3:Templates" minOccurs="0"/>
                <xsd:element ref="ns3:Teachers" minOccurs="0"/>
                <xsd:element ref="ns3:Students" minOccurs="0"/>
                <xsd:element ref="ns3:Student_Groups" minOccurs="0"/>
                <xsd:element ref="ns3:Distribution_Groups" minOccurs="0"/>
                <xsd:element ref="ns3:LMS_Mappings" minOccurs="0"/>
                <xsd:element ref="ns3:Invited_Teachers" minOccurs="0"/>
                <xsd:element ref="ns3:Invited_Students" minOccurs="0"/>
                <xsd:element ref="ns3:Self_Registration_Enabled" minOccurs="0"/>
                <xsd:element ref="ns3:Has_Teacher_Only_SectionGroup" minOccurs="0"/>
                <xsd:element ref="ns3:Is_Collaboration_Space_Locked" minOccurs="0"/>
                <xsd:element ref="ns3:IsNotebookLocked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DateTaken" minOccurs="0"/>
                <xsd:element ref="ns3:MediaServiceAutoKeyPoints" minOccurs="0"/>
                <xsd:element ref="ns3:MediaServiceKeyPoints" minOccurs="0"/>
                <xsd:element ref="ns3:MediaLengthInSeconds" minOccurs="0"/>
                <xsd:element ref="ns3:MediaServiceGenerationTime" minOccurs="0"/>
                <xsd:element ref="ns3:MediaServiceEventHashCode" minOccurs="0"/>
                <xsd:element ref="ns3:MediaServiceLocation" minOccurs="0"/>
                <xsd:element ref="ns3:_activity" minOccurs="0"/>
                <xsd:element ref="ns3:MediaServiceObjectDetectorVersions" minOccurs="0"/>
                <xsd:element ref="ns3:MediaServiceSystemTags" minOccurs="0"/>
                <xsd:element ref="ns3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98c75aa-62c7-46fe-ab94-ab17478654c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NotebookType" ma:index="12" nillable="true" ma:displayName="Notebook Type" ma:internalName="NotebookType">
      <xsd:simpleType>
        <xsd:restriction base="dms:Text"/>
      </xsd:simpleType>
    </xsd:element>
    <xsd:element name="FolderType" ma:index="13" nillable="true" ma:displayName="Folder Type" ma:internalName="FolderType">
      <xsd:simpleType>
        <xsd:restriction base="dms:Text"/>
      </xsd:simpleType>
    </xsd:element>
    <xsd:element name="CultureName" ma:index="14" nillable="true" ma:displayName="Culture Name" ma:internalName="CultureName">
      <xsd:simpleType>
        <xsd:restriction base="dms:Text"/>
      </xsd:simpleType>
    </xsd:element>
    <xsd:element name="AppVersion" ma:index="15" nillable="true" ma:displayName="App Version" ma:internalName="AppVersion">
      <xsd:simpleType>
        <xsd:restriction base="dms:Text"/>
      </xsd:simpleType>
    </xsd:element>
    <xsd:element name="TeamsChannelId" ma:index="16" nillable="true" ma:displayName="Teams Channel Id" ma:internalName="TeamsChannelId">
      <xsd:simpleType>
        <xsd:restriction base="dms:Text"/>
      </xsd:simpleType>
    </xsd:element>
    <xsd:element name="Owner" ma:index="17" nillable="true" ma:displayName="Owner" ma:internalName="Owner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Math_Settings" ma:index="18" nillable="true" ma:displayName="Math Settings" ma:internalName="Math_Settings">
      <xsd:simpleType>
        <xsd:restriction base="dms:Text"/>
      </xsd:simpleType>
    </xsd:element>
    <xsd:element name="DefaultSectionNames" ma:index="19" nillable="true" ma:displayName="Default Section Names" ma:internalName="DefaultSectionNames">
      <xsd:simpleType>
        <xsd:restriction base="dms:Note">
          <xsd:maxLength value="255"/>
        </xsd:restriction>
      </xsd:simpleType>
    </xsd:element>
    <xsd:element name="Templates" ma:index="20" nillable="true" ma:displayName="Templates" ma:internalName="Templates">
      <xsd:simpleType>
        <xsd:restriction base="dms:Note">
          <xsd:maxLength value="255"/>
        </xsd:restriction>
      </xsd:simpleType>
    </xsd:element>
    <xsd:element name="Teachers" ma:index="21" nillable="true" ma:displayName="Teachers" ma:internalName="Teacher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tudents" ma:index="22" nillable="true" ma:displayName="Students" ma:internalName="Student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tudent_Groups" ma:index="23" nillable="true" ma:displayName="Student Groups" ma:internalName="Student_Group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Distribution_Groups" ma:index="24" nillable="true" ma:displayName="Distribution Groups" ma:internalName="Distribution_Groups">
      <xsd:simpleType>
        <xsd:restriction base="dms:Note">
          <xsd:maxLength value="255"/>
        </xsd:restriction>
      </xsd:simpleType>
    </xsd:element>
    <xsd:element name="LMS_Mappings" ma:index="25" nillable="true" ma:displayName="LMS Mappings" ma:internalName="LMS_Mappings">
      <xsd:simpleType>
        <xsd:restriction base="dms:Note">
          <xsd:maxLength value="255"/>
        </xsd:restriction>
      </xsd:simpleType>
    </xsd:element>
    <xsd:element name="Invited_Teachers" ma:index="26" nillable="true" ma:displayName="Invited Teachers" ma:internalName="Invited_Teachers">
      <xsd:simpleType>
        <xsd:restriction base="dms:Note">
          <xsd:maxLength value="255"/>
        </xsd:restriction>
      </xsd:simpleType>
    </xsd:element>
    <xsd:element name="Invited_Students" ma:index="27" nillable="true" ma:displayName="Invited Students" ma:internalName="Invited_Students">
      <xsd:simpleType>
        <xsd:restriction base="dms:Note">
          <xsd:maxLength value="255"/>
        </xsd:restriction>
      </xsd:simpleType>
    </xsd:element>
    <xsd:element name="Self_Registration_Enabled" ma:index="28" nillable="true" ma:displayName="Self Registration Enabled" ma:internalName="Self_Registration_Enabled">
      <xsd:simpleType>
        <xsd:restriction base="dms:Boolean"/>
      </xsd:simpleType>
    </xsd:element>
    <xsd:element name="Has_Teacher_Only_SectionGroup" ma:index="29" nillable="true" ma:displayName="Has Teacher Only SectionGroup" ma:internalName="Has_Teacher_Only_SectionGroup">
      <xsd:simpleType>
        <xsd:restriction base="dms:Boolean"/>
      </xsd:simpleType>
    </xsd:element>
    <xsd:element name="Is_Collaboration_Space_Locked" ma:index="30" nillable="true" ma:displayName="Is Collaboration Space Locked" ma:internalName="Is_Collaboration_Space_Locked">
      <xsd:simpleType>
        <xsd:restriction base="dms:Boolean"/>
      </xsd:simpleType>
    </xsd:element>
    <xsd:element name="IsNotebookLocked" ma:index="31" nillable="true" ma:displayName="Is Notebook Locked" ma:internalName="IsNotebookLocked">
      <xsd:simpleType>
        <xsd:restriction base="dms:Boolean"/>
      </xsd:simpleType>
    </xsd:element>
    <xsd:element name="MediaServiceDateTaken" ma:index="35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3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3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38" nillable="true" ma:displayName="MediaLengthInSeconds" ma:hidden="true" ma:internalName="MediaLengthInSeconds" ma:readOnly="true">
      <xsd:simpleType>
        <xsd:restriction base="dms:Unknown"/>
      </xsd:simpleType>
    </xsd:element>
    <xsd:element name="MediaServiceGenerationTime" ma:index="39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40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41" nillable="true" ma:displayName="Location" ma:internalName="MediaServiceLocation" ma:readOnly="true">
      <xsd:simpleType>
        <xsd:restriction base="dms:Text"/>
      </xsd:simpleType>
    </xsd:element>
    <xsd:element name="_activity" ma:index="42" nillable="true" ma:displayName="_activity" ma:hidden="true" ma:internalName="_activity">
      <xsd:simpleType>
        <xsd:restriction base="dms:Note"/>
      </xsd:simpleType>
    </xsd:element>
    <xsd:element name="MediaServiceObjectDetectorVersions" ma:index="4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ystemTags" ma:index="44" nillable="true" ma:displayName="MediaServiceSystemTags" ma:hidden="true" ma:internalName="MediaServiceSystemTags" ma:readOnly="true">
      <xsd:simpleType>
        <xsd:restriction base="dms:Note"/>
      </xsd:simpleType>
    </xsd:element>
    <xsd:element name="MediaServiceSearchProperties" ma:index="4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ad80022-11fa-4c39-9985-df3a04ae046f" elementFormDefault="qualified">
    <xsd:import namespace="http://schemas.microsoft.com/office/2006/documentManagement/types"/>
    <xsd:import namespace="http://schemas.microsoft.com/office/infopath/2007/PartnerControls"/>
    <xsd:element name="SharedWithUsers" ma:index="32" nillable="true" ma:displayName="V skupni rabi z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33" nillable="true" ma:displayName="V skupni rabi s podrobnostmi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34" nillable="true" ma:displayName="Razprševanje namiga za skupno rabo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Vrsta vsebine"/>
        <xsd:element ref="dc:title" minOccurs="0" maxOccurs="1" ma:index="4" ma:displayName="Naslov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D8A2D899-2A11-4013-8154-9FBB37F3D746}">
  <ds:schemaRefs>
    <ds:schemaRef ds:uri="http://purl.org/dc/elements/1.1/"/>
    <ds:schemaRef ds:uri="http://schemas.microsoft.com/office/2006/documentManagement/types"/>
    <ds:schemaRef ds:uri="http://www.w3.org/XML/1998/namespace"/>
    <ds:schemaRef ds:uri="http://schemas.microsoft.com/office/infopath/2007/PartnerControls"/>
    <ds:schemaRef ds:uri="http://schemas.openxmlformats.org/package/2006/metadata/core-properties"/>
    <ds:schemaRef ds:uri="a98c75aa-62c7-46fe-ab94-ab17478654c5"/>
    <ds:schemaRef ds:uri="fad80022-11fa-4c39-9985-df3a04ae046f"/>
    <ds:schemaRef ds:uri="http://schemas.microsoft.com/office/2006/metadata/properties"/>
    <ds:schemaRef ds:uri="http://purl.org/dc/dcmitype/"/>
    <ds:schemaRef ds:uri="http://purl.org/dc/terms/"/>
  </ds:schemaRefs>
</ds:datastoreItem>
</file>

<file path=customXml/itemProps2.xml><?xml version="1.0" encoding="utf-8"?>
<ds:datastoreItem xmlns:ds="http://schemas.openxmlformats.org/officeDocument/2006/customXml" ds:itemID="{6C457ADB-04DB-4290-AB7B-DDD25377A272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D45738A7-289C-427C-B410-A69F0BEBA49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98c75aa-62c7-46fe-ab94-ab17478654c5"/>
    <ds:schemaRef ds:uri="fad80022-11fa-4c39-9985-df3a04ae046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168</TotalTime>
  <Words>567</Words>
  <Application>Microsoft Office PowerPoint</Application>
  <PresentationFormat>Širokozaslonsko</PresentationFormat>
  <Paragraphs>71</Paragraphs>
  <Slides>9</Slides>
  <Notes>0</Notes>
  <HiddenSlides>0</HiddenSlides>
  <MMClips>0</MMClips>
  <ScaleCrop>false</ScaleCrop>
  <HeadingPairs>
    <vt:vector size="6" baseType="variant">
      <vt:variant>
        <vt:lpstr>Uporabljene pisave</vt:lpstr>
      </vt:variant>
      <vt:variant>
        <vt:i4>6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9</vt:i4>
      </vt:variant>
    </vt:vector>
  </HeadingPairs>
  <TitlesOfParts>
    <vt:vector size="16" baseType="lpstr">
      <vt:lpstr>Algerian</vt:lpstr>
      <vt:lpstr>Arial</vt:lpstr>
      <vt:lpstr>Calibri</vt:lpstr>
      <vt:lpstr>Calibri Light</vt:lpstr>
      <vt:lpstr>Castellar</vt:lpstr>
      <vt:lpstr>Comic Sans MS</vt:lpstr>
      <vt:lpstr>Officeova tema</vt:lpstr>
      <vt:lpstr>VEZENJE  Učiteljica: Majda Kočevar Klaužer</vt:lpstr>
      <vt:lpstr>KRATICE: VEO, VES, VEA</vt:lpstr>
      <vt:lpstr>PowerPointova predstavitev</vt:lpstr>
      <vt:lpstr>SPLOŠNI CILJI</vt:lpstr>
      <vt:lpstr>OSNOVNI VBODI IN TEHNIKE VEZENJA (VEO)</vt:lpstr>
      <vt:lpstr>OCENJEVANJE</vt:lpstr>
      <vt:lpstr>SLIKARSKI, MARJETIČNI IN GOBELINSKI VBOD</vt:lpstr>
      <vt:lpstr>ANGLEŠKO VEZENJE IN RIŠELJE</vt:lpstr>
      <vt:lpstr>KAJ POTREBUJEMO?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PowerPointova predstavitev</dc:title>
  <dc:creator>Knjižnjica</dc:creator>
  <cp:lastModifiedBy> </cp:lastModifiedBy>
  <cp:revision>23</cp:revision>
  <dcterms:created xsi:type="dcterms:W3CDTF">2019-04-17T10:58:41Z</dcterms:created>
  <dcterms:modified xsi:type="dcterms:W3CDTF">2024-04-02T12:19:18Z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0x010100AEA56F05C257964696355EE3791CD60C</vt:lpwstr>
  </property>
</Properties>
</file>