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97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15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057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11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52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5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5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8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87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62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57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246E7F9-3AC3-40DA-96AD-4C0582579575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1C9D27A-6792-4EEF-A809-96822FAE0B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774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D603B-EC0A-4BBB-928A-175EA47E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2539014"/>
            <a:ext cx="11247120" cy="1394893"/>
          </a:xfrm>
        </p:spPr>
        <p:txBody>
          <a:bodyPr>
            <a:normAutofit fontScale="90000"/>
          </a:bodyPr>
          <a:lstStyle/>
          <a:p>
            <a:r>
              <a:rPr lang="sl-SI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Okoljska vzgoja</a:t>
            </a:r>
            <a:br>
              <a:rPr lang="sl-SI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ii, iii</a:t>
            </a: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34DDBC-C823-4B34-8BE6-B9B874D96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IZBIRNI PREDMET – 7., 8. in 9. RAZRED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6DBD07F-2122-47A0-BD5B-B2B45860D5CE}"/>
              </a:ext>
            </a:extLst>
          </p:cNvPr>
          <p:cNvSpPr txBox="1"/>
          <p:nvPr/>
        </p:nvSpPr>
        <p:spPr>
          <a:xfrm>
            <a:off x="3021465" y="4697001"/>
            <a:ext cx="678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35 ur (32 ur – 9. razred) na leto oziroma 1 ura na teden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854696A-A583-45F6-9286-50F404D04F12}"/>
              </a:ext>
            </a:extLst>
          </p:cNvPr>
          <p:cNvSpPr txBox="1"/>
          <p:nvPr/>
        </p:nvSpPr>
        <p:spPr>
          <a:xfrm>
            <a:off x="4597252" y="5861724"/>
            <a:ext cx="593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Izvajalka: Saška Šeško</a:t>
            </a:r>
          </a:p>
        </p:txBody>
      </p:sp>
    </p:spTree>
    <p:extLst>
      <p:ext uri="{BB962C8B-B14F-4D97-AF65-F5344CB8AC3E}">
        <p14:creationId xmlns:p14="http://schemas.microsoft.com/office/powerpoint/2010/main" val="10392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E6A1D-3D59-4FFC-B6E0-071A67B1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okoljska vzgoja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81BA2B-3285-450F-BCDF-09D47306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79" y="1960880"/>
            <a:ext cx="8073161" cy="477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Interdisciplinaren predmet, povezuje in nadgrajuje znanja različnih naravoslovnih in družboslovnih predmetov.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Vzpodbuja „okoljsko pismenost“.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Okoljska vzgoja je vzgoja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odgovornosti do vseh živih bitij in vzgoja za trajnostno prihodnost.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Usposablja učence, da bodo globlje razumeli okoljske pojave in probleme, njihove vzroke in načine reševanja, vključno s tveganji in konflikti v družbi.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Obravnava tako lokalne kot tudi državne in svetovne okoljske probleme. 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6BEE72C-4F68-4E98-9138-F337ED4E7880}"/>
              </a:ext>
            </a:extLst>
          </p:cNvPr>
          <p:cNvGrpSpPr/>
          <p:nvPr/>
        </p:nvGrpSpPr>
        <p:grpSpPr>
          <a:xfrm>
            <a:off x="8788400" y="1792936"/>
            <a:ext cx="3403600" cy="5065064"/>
            <a:chOff x="8788400" y="1792936"/>
            <a:chExt cx="3403600" cy="506506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43846CD-FD2F-4CF0-9341-C1B666DF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720" y="1792936"/>
              <a:ext cx="3383280" cy="506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jeZBesedilom 3">
              <a:extLst>
                <a:ext uri="{FF2B5EF4-FFF2-40B4-BE49-F238E27FC236}">
                  <a16:creationId xmlns:a16="http://schemas.microsoft.com/office/drawing/2014/main" id="{BF5F8E19-A4B3-43D2-9A65-4DC008B31A2A}"/>
                </a:ext>
              </a:extLst>
            </p:cNvPr>
            <p:cNvSpPr txBox="1"/>
            <p:nvPr/>
          </p:nvSpPr>
          <p:spPr>
            <a:xfrm>
              <a:off x="8788400" y="6519446"/>
              <a:ext cx="3393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By Cls14 - Own work, CC BY-SA 3.0, https://commons.wikimedia.org/w/index.php?curid=8860538</a:t>
              </a:r>
              <a:endParaRPr lang="sl-SI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62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05EA75-FCAC-4DB1-A132-621F136F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Kaj bomo preučevali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C5938E-9895-4419-8B16-0E2E0935A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F359A15-7205-43F1-B8C6-E095C2AA1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02368"/>
              </p:ext>
            </p:extLst>
          </p:nvPr>
        </p:nvGraphicFramePr>
        <p:xfrm>
          <a:off x="733844" y="3713481"/>
          <a:ext cx="5565356" cy="2616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726">
                  <a:extLst>
                    <a:ext uri="{9D8B030D-6E8A-4147-A177-3AD203B41FA5}">
                      <a16:colId xmlns:a16="http://schemas.microsoft.com/office/drawing/2014/main" val="2009891741"/>
                    </a:ext>
                  </a:extLst>
                </a:gridCol>
                <a:gridCol w="3046630">
                  <a:extLst>
                    <a:ext uri="{9D8B030D-6E8A-4147-A177-3AD203B41FA5}">
                      <a16:colId xmlns:a16="http://schemas.microsoft.com/office/drawing/2014/main" val="1713758041"/>
                    </a:ext>
                  </a:extLst>
                </a:gridCol>
              </a:tblGrid>
              <a:tr h="43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Prva raven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Druga raven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113278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Voda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</a:rPr>
                        <a:t>Biotska pestrost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938844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Energija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Okolje včeraj, danes, jutri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397869"/>
                  </a:ext>
                </a:extLst>
              </a:tr>
              <a:tr h="885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Zrak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Okolje kot povezan sistem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614939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</a:rPr>
                        <a:t>Tla</a:t>
                      </a:r>
                      <a:endParaRPr lang="sl-S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Okolje in način življenja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890173"/>
                  </a:ext>
                </a:extLst>
              </a:tr>
            </a:tbl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F8FCFEC-349E-4462-BC3F-70088745A872}"/>
              </a:ext>
            </a:extLst>
          </p:cNvPr>
          <p:cNvSpPr txBox="1"/>
          <p:nvPr/>
        </p:nvSpPr>
        <p:spPr>
          <a:xfrm>
            <a:off x="162560" y="2123440"/>
            <a:ext cx="7630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 predmetu se v obdobju treh let obravnava različne vsebinske sklope iz preglednice, iz vsake ravni en sklop na leto. </a:t>
            </a:r>
          </a:p>
          <a:p>
            <a:endParaRPr lang="sl-SI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512F8CB-D495-48EF-821D-9AF029DE522F}"/>
              </a:ext>
            </a:extLst>
          </p:cNvPr>
          <p:cNvGrpSpPr/>
          <p:nvPr/>
        </p:nvGrpSpPr>
        <p:grpSpPr>
          <a:xfrm>
            <a:off x="8089298" y="1879600"/>
            <a:ext cx="4102702" cy="4978400"/>
            <a:chOff x="8089298" y="1879600"/>
            <a:chExt cx="4102702" cy="4978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139031F-5F89-4A95-A31A-F31869C91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298" y="1879600"/>
              <a:ext cx="4102702" cy="497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D20AD4A5-AA1F-4DCA-BBC7-AD209874F023}"/>
                </a:ext>
              </a:extLst>
            </p:cNvPr>
            <p:cNvSpPr txBox="1"/>
            <p:nvPr/>
          </p:nvSpPr>
          <p:spPr>
            <a:xfrm>
              <a:off x="8089298" y="6609384"/>
              <a:ext cx="36982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900" dirty="0"/>
                <a:t>https://en.wikipedia.org/wiki/Biodiversity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2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357AB-A374-4557-82F6-37DC1F62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284176"/>
            <a:ext cx="11826240" cy="1508760"/>
          </a:xfrm>
        </p:spPr>
        <p:txBody>
          <a:bodyPr/>
          <a:lstStyle/>
          <a:p>
            <a:pPr algn="ctr"/>
            <a:r>
              <a:rPr lang="sl-SI" b="1" dirty="0"/>
              <a:t>Moj predlog za prvo leto okoljske vzgoje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03402B-9516-41B5-9A95-F387AC252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79" y="1960880"/>
            <a:ext cx="7687081" cy="4206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TLA</a:t>
            </a:r>
          </a:p>
          <a:p>
            <a:r>
              <a:rPr lang="sl-SI" b="1" dirty="0"/>
              <a:t>vloga tal v prehranjevalni verigi,</a:t>
            </a:r>
          </a:p>
          <a:p>
            <a:r>
              <a:rPr lang="sl-SI" b="1" dirty="0"/>
              <a:t>degradacija tal zaradi človekove dejavnosti (lokalno, globalno)</a:t>
            </a:r>
          </a:p>
          <a:p>
            <a:r>
              <a:rPr lang="sl-SI" b="1" dirty="0"/>
              <a:t>raba tal v našem šolskem okolišu. 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BIOTSKA PESTROST</a:t>
            </a:r>
          </a:p>
          <a:p>
            <a:r>
              <a:rPr lang="sl-SI" b="1" dirty="0"/>
              <a:t>izumiranje lokalnih/globalnih sort,</a:t>
            </a:r>
          </a:p>
          <a:p>
            <a:r>
              <a:rPr lang="sl-SI" b="1" dirty="0"/>
              <a:t>zmanjševanje biotske raznovrstnosti – vzroki in posledice,</a:t>
            </a:r>
          </a:p>
          <a:p>
            <a:r>
              <a:rPr lang="sl-SI" b="1" dirty="0"/>
              <a:t>vpliv biološke pestrosti na življenje nasploh.</a:t>
            </a:r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  <a:p>
            <a:endParaRPr lang="sl-SI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57683D-0BE1-475E-9CCD-06D856E666DD}"/>
              </a:ext>
            </a:extLst>
          </p:cNvPr>
          <p:cNvGrpSpPr/>
          <p:nvPr/>
        </p:nvGrpSpPr>
        <p:grpSpPr>
          <a:xfrm>
            <a:off x="7985760" y="1960880"/>
            <a:ext cx="4114800" cy="4574740"/>
            <a:chOff x="7975600" y="1879600"/>
            <a:chExt cx="4114800" cy="4574740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248CB7A-CDAC-4E6C-9D01-342260301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1" r="10143"/>
            <a:stretch/>
          </p:blipFill>
          <p:spPr>
            <a:xfrm>
              <a:off x="8046720" y="1879600"/>
              <a:ext cx="4043680" cy="4565598"/>
            </a:xfrm>
            <a:prstGeom prst="rect">
              <a:avLst/>
            </a:prstGeom>
          </p:spPr>
        </p:pic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D33ED61B-0698-479C-A8E3-39D07EAEF5EA}"/>
                </a:ext>
              </a:extLst>
            </p:cNvPr>
            <p:cNvSpPr txBox="1"/>
            <p:nvPr/>
          </p:nvSpPr>
          <p:spPr>
            <a:xfrm>
              <a:off x="7975600" y="6115786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>
                  <a:solidFill>
                    <a:schemeClr val="bg1"/>
                  </a:solidFill>
                </a:rPr>
                <a:t>https://www.kis.si/f/docs/Mednarodno_leto_tal_Svetovni_dan_tal/Plakat_Onesnazenost_tal_A3.pdf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36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4CB864-2AE0-4887-98B6-3D30762A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dobro je vedeti …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FC3936F-5971-40C5-AF59-54BFAF03EB65}"/>
              </a:ext>
            </a:extLst>
          </p:cNvPr>
          <p:cNvSpPr txBox="1"/>
          <p:nvPr/>
        </p:nvSpPr>
        <p:spPr>
          <a:xfrm>
            <a:off x="406400" y="21176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Učencem ni potrebno predmeta obiskovati vsa tri leta, lahko ga obiskujejo samo eno leto. </a:t>
            </a:r>
          </a:p>
          <a:p>
            <a:endParaRPr lang="sl-SI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 poteka v mešanih skupinah učencev od 7. do 9. razreda. </a:t>
            </a:r>
          </a:p>
          <a:p>
            <a:endParaRPr lang="sl-SI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Učenci bodo pri opredeljevanju in iskanju rešitev problemov sami povezovali že pridobljena znanja iz različnih predmetov.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F95CBFE-07E6-441F-BF56-70D8B197B2F4}"/>
              </a:ext>
            </a:extLst>
          </p:cNvPr>
          <p:cNvGrpSpPr/>
          <p:nvPr/>
        </p:nvGrpSpPr>
        <p:grpSpPr>
          <a:xfrm>
            <a:off x="6959600" y="2297766"/>
            <a:ext cx="5069840" cy="3377781"/>
            <a:chOff x="6969760" y="2117636"/>
            <a:chExt cx="5069840" cy="3377781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D7699FDE-5C4C-4A7D-AFA6-A3CBD9E1E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760" y="2117636"/>
              <a:ext cx="5069840" cy="3377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7A201AE0-142A-44B3-B09B-ED6740364E9B}"/>
                </a:ext>
              </a:extLst>
            </p:cNvPr>
            <p:cNvSpPr txBox="1"/>
            <p:nvPr/>
          </p:nvSpPr>
          <p:spPr>
            <a:xfrm>
              <a:off x="7071360" y="5161280"/>
              <a:ext cx="4511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/>
                <a:t>https://en.wikipedia.org/wiki/File:Hopetoun_falls.jpg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38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3873FF-688A-4EAF-BF4C-98FF936E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Še nekaj o našem delu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39C2F2-BF7F-40E5-9307-D3982B90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840534"/>
            <a:ext cx="11727676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Delo ne poteka samo v razredu, ampak tudi </a:t>
            </a:r>
            <a:r>
              <a:rPr lang="sl-SI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terenu v šolskem okolišu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 travniku, v gozdu, ob reki ali potoku.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Učenci bodo gradili </a:t>
            </a:r>
            <a:r>
              <a:rPr lang="sl-SI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kritičen odnos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okolja in človekovega vpliva nanj na podlagi dela na terenu, raziskovanja internetnih virov, branja člankov, gledanja dokumentarnih filmov.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Delo poteka na </a:t>
            </a:r>
            <a:r>
              <a:rPr lang="sl-SI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sproščen in zanimiv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Klasičnega preverjanja znanja za oceno ni, </a:t>
            </a:r>
            <a:r>
              <a:rPr lang="sl-SI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ocenjeni so izdelki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(plakati, predstavitve, analize, priprava na aktivno sodelovanje pri pouku). 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BAACEF2-70D8-4256-9ACF-8FDBB8F294E7}"/>
              </a:ext>
            </a:extLst>
          </p:cNvPr>
          <p:cNvGrpSpPr/>
          <p:nvPr/>
        </p:nvGrpSpPr>
        <p:grpSpPr>
          <a:xfrm>
            <a:off x="149364" y="5086953"/>
            <a:ext cx="12010635" cy="1486871"/>
            <a:chOff x="74655" y="5301640"/>
            <a:chExt cx="11827188" cy="1486871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98672A7D-9E17-422C-987A-E246DC2D6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5" y="5301642"/>
              <a:ext cx="1906545" cy="1429909"/>
            </a:xfrm>
            <a:prstGeom prst="rect">
              <a:avLst/>
            </a:prstGeom>
          </p:spPr>
        </p:pic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5113D681-511F-4884-9101-EB280F889621}"/>
                </a:ext>
              </a:extLst>
            </p:cNvPr>
            <p:cNvGrpSpPr/>
            <p:nvPr/>
          </p:nvGrpSpPr>
          <p:grpSpPr>
            <a:xfrm>
              <a:off x="1981200" y="5301642"/>
              <a:ext cx="2824512" cy="1440069"/>
              <a:chOff x="1981200" y="5301642"/>
              <a:chExt cx="2824512" cy="1440069"/>
            </a:xfrm>
          </p:grpSpPr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0A531D37-409C-4875-8C63-B530444853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5301642"/>
                <a:ext cx="2824512" cy="1429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5E309772-654D-4702-8B75-6EC1228FC465}"/>
                  </a:ext>
                </a:extLst>
              </p:cNvPr>
              <p:cNvSpPr txBox="1"/>
              <p:nvPr/>
            </p:nvSpPr>
            <p:spPr>
              <a:xfrm>
                <a:off x="1981200" y="6541656"/>
                <a:ext cx="24892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700" dirty="0"/>
                  <a:t>https://en.wikipedia.org/wiki/File:Gletscherschmelze.jpg</a:t>
                </a:r>
              </a:p>
            </p:txBody>
          </p: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28D1F05B-6F97-49A7-8680-10BA07A25668}"/>
                </a:ext>
              </a:extLst>
            </p:cNvPr>
            <p:cNvGrpSpPr/>
            <p:nvPr/>
          </p:nvGrpSpPr>
          <p:grpSpPr>
            <a:xfrm>
              <a:off x="4785360" y="5301641"/>
              <a:ext cx="1926897" cy="1451555"/>
              <a:chOff x="4785360" y="5301641"/>
              <a:chExt cx="1926897" cy="1451555"/>
            </a:xfrm>
          </p:grpSpPr>
          <p:pic>
            <p:nvPicPr>
              <p:cNvPr id="4100" name="Picture 4">
                <a:extLst>
                  <a:ext uri="{FF2B5EF4-FFF2-40B4-BE49-F238E27FC236}">
                    <a16:creationId xmlns:a16="http://schemas.microsoft.com/office/drawing/2014/main" id="{86349235-21C8-41BC-BF7D-1B969BE1C0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5712" y="5301641"/>
                <a:ext cx="1906545" cy="1429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125921E-53DB-405B-9826-561CC78897ED}"/>
                  </a:ext>
                </a:extLst>
              </p:cNvPr>
              <p:cNvSpPr txBox="1"/>
              <p:nvPr/>
            </p:nvSpPr>
            <p:spPr>
              <a:xfrm>
                <a:off x="4785360" y="6445419"/>
                <a:ext cx="1818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700" dirty="0"/>
                  <a:t>https://en.wikipedia.org/wiki/File:Polar_bears_near_north_pole.jpg</a:t>
                </a:r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9BF9722-633C-4E1F-BB83-C493FA2DA268}"/>
                </a:ext>
              </a:extLst>
            </p:cNvPr>
            <p:cNvGrpSpPr/>
            <p:nvPr/>
          </p:nvGrpSpPr>
          <p:grpSpPr>
            <a:xfrm>
              <a:off x="6712257" y="5301640"/>
              <a:ext cx="2204101" cy="1451556"/>
              <a:chOff x="6712257" y="5301640"/>
              <a:chExt cx="2204101" cy="1451556"/>
            </a:xfrm>
          </p:grpSpPr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BA6FDBCC-A4EF-436F-A2AF-C7E1041827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2258" y="5301640"/>
                <a:ext cx="2204100" cy="142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552BB760-848C-4660-8C5C-264974346771}"/>
                  </a:ext>
                </a:extLst>
              </p:cNvPr>
              <p:cNvSpPr txBox="1"/>
              <p:nvPr/>
            </p:nvSpPr>
            <p:spPr>
              <a:xfrm>
                <a:off x="6712257" y="6445419"/>
                <a:ext cx="22041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700" dirty="0"/>
                  <a:t>https://en.wikipedia.org/wiki/File:Ueberladewagen_(jha).jpg</a:t>
                </a:r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DF8863AE-BEFD-4B05-9CF9-98D70BF7429A}"/>
                </a:ext>
              </a:extLst>
            </p:cNvPr>
            <p:cNvGrpSpPr/>
            <p:nvPr/>
          </p:nvGrpSpPr>
          <p:grpSpPr>
            <a:xfrm>
              <a:off x="8875413" y="5311801"/>
              <a:ext cx="1906546" cy="1429910"/>
              <a:chOff x="8875413" y="5311801"/>
              <a:chExt cx="1906546" cy="1429910"/>
            </a:xfrm>
          </p:grpSpPr>
          <p:pic>
            <p:nvPicPr>
              <p:cNvPr id="4104" name="Picture 8">
                <a:extLst>
                  <a:ext uri="{FF2B5EF4-FFF2-40B4-BE49-F238E27FC236}">
                    <a16:creationId xmlns:a16="http://schemas.microsoft.com/office/drawing/2014/main" id="{8C8EB787-6BEF-4369-96F9-2066E1845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5413" y="5311801"/>
                <a:ext cx="1906546" cy="1429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749CF611-D58D-4A62-B9A6-0A7ADC1256C4}"/>
                  </a:ext>
                </a:extLst>
              </p:cNvPr>
              <p:cNvSpPr txBox="1"/>
              <p:nvPr/>
            </p:nvSpPr>
            <p:spPr>
              <a:xfrm>
                <a:off x="8916358" y="6541656"/>
                <a:ext cx="17313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700" dirty="0"/>
                  <a:t>https://en.wikipedia.org/wiki/Biodiversity</a:t>
                </a:r>
              </a:p>
            </p:txBody>
          </p:sp>
        </p:grp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3098D90F-19D0-43DF-AEAB-840B8E736025}"/>
                </a:ext>
              </a:extLst>
            </p:cNvPr>
            <p:cNvGrpSpPr/>
            <p:nvPr/>
          </p:nvGrpSpPr>
          <p:grpSpPr>
            <a:xfrm>
              <a:off x="10647680" y="5311800"/>
              <a:ext cx="1254163" cy="1476711"/>
              <a:chOff x="10647680" y="5311800"/>
              <a:chExt cx="1254163" cy="1476711"/>
            </a:xfrm>
          </p:grpSpPr>
          <p:pic>
            <p:nvPicPr>
              <p:cNvPr id="4106" name="Picture 10">
                <a:extLst>
                  <a:ext uri="{FF2B5EF4-FFF2-40B4-BE49-F238E27FC236}">
                    <a16:creationId xmlns:a16="http://schemas.microsoft.com/office/drawing/2014/main" id="{C192CEB5-200E-4B72-A66F-E84EE5D8A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1959" y="5311800"/>
                <a:ext cx="972802" cy="1429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04041D1E-B588-41CE-A054-684D52862887}"/>
                  </a:ext>
                </a:extLst>
              </p:cNvPr>
              <p:cNvSpPr txBox="1"/>
              <p:nvPr/>
            </p:nvSpPr>
            <p:spPr>
              <a:xfrm>
                <a:off x="10647680" y="6511512"/>
                <a:ext cx="12541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600" dirty="0"/>
                  <a:t>https://commons.wikimedia.org/w/index.php?curid=5370799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0867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Razdeljeno na pasove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Razdeljeno na pasov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zdeljeno na paso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Razdeljen na pasove</Template>
  <TotalTime>122</TotalTime>
  <Words>537</Words>
  <Application>Microsoft Office PowerPoint</Application>
  <PresentationFormat>Širokozaslonsko</PresentationFormat>
  <Paragraphs>54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Razdeljeno na pasove</vt:lpstr>
      <vt:lpstr>Okoljska vzgoja I, ii, iii </vt:lpstr>
      <vt:lpstr>okoljska vzgoja</vt:lpstr>
      <vt:lpstr>Kaj bomo preučevali</vt:lpstr>
      <vt:lpstr>Moj predlog za prvo leto okoljske vzgoje </vt:lpstr>
      <vt:lpstr>dobro je vedeti …</vt:lpstr>
      <vt:lpstr>Še nekaj o našem delu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Raziskovanje domačega kraja in varstvo njegovega okolja</dc:title>
  <dc:creator>Saska Sesko</dc:creator>
  <cp:lastModifiedBy>Saška Šeško</cp:lastModifiedBy>
  <cp:revision>18</cp:revision>
  <dcterms:created xsi:type="dcterms:W3CDTF">2021-04-20T06:36:36Z</dcterms:created>
  <dcterms:modified xsi:type="dcterms:W3CDTF">2023-04-17T12:10:20Z</dcterms:modified>
</cp:coreProperties>
</file>