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5" r:id="rId4"/>
    <p:sldId id="286" r:id="rId5"/>
    <p:sldId id="293" r:id="rId6"/>
    <p:sldId id="292" r:id="rId7"/>
    <p:sldId id="288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161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173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76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955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37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27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606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1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862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478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27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B3263-0DBD-465E-AB89-FA4BE1E07C14}" type="datetimeFigureOut">
              <a:rPr lang="sl-SI" smtClean="0"/>
              <a:t>17. 04. 2019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C6CDF-0C68-451B-A490-8926A476BB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cilnice.arnes.si/course/index.php?categoryid=486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59632" y="404664"/>
            <a:ext cx="7990656" cy="5976664"/>
          </a:xfrm>
        </p:spPr>
        <p:txBody>
          <a:bodyPr>
            <a:normAutofit/>
          </a:bodyPr>
          <a:lstStyle/>
          <a:p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/>
              <a:t/>
            </a:r>
            <a:br>
              <a:rPr lang="sl-SI" sz="3100" dirty="0"/>
            </a:br>
            <a:r>
              <a:rPr lang="en-GB" sz="3100" dirty="0"/>
              <a:t> </a:t>
            </a:r>
            <a:r>
              <a:rPr lang="sl-SI" sz="3100" dirty="0"/>
              <a:t/>
            </a:r>
            <a:br>
              <a:rPr lang="sl-SI" sz="3100" dirty="0"/>
            </a:br>
            <a:r>
              <a:rPr lang="en-GB" sz="3100" b="1" dirty="0"/>
              <a:t> </a:t>
            </a:r>
            <a:r>
              <a:rPr lang="sl-SI" sz="3100" dirty="0"/>
              <a:t/>
            </a:r>
            <a:br>
              <a:rPr lang="sl-SI" sz="3100" dirty="0"/>
            </a:br>
            <a:r>
              <a:rPr lang="sl-SI" sz="3100" dirty="0"/>
              <a:t>			</a:t>
            </a:r>
            <a:br>
              <a:rPr lang="sl-SI" sz="3100" dirty="0"/>
            </a:br>
            <a:endParaRPr lang="sl-SI" sz="31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0" y="4121592"/>
            <a:ext cx="87109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800" b="1" dirty="0" smtClean="0"/>
              <a:t>NEMŠČINA KOT </a:t>
            </a:r>
          </a:p>
          <a:p>
            <a:pPr algn="ctr"/>
            <a:r>
              <a:rPr lang="sl-SI" sz="4800" b="1" dirty="0" smtClean="0">
                <a:solidFill>
                  <a:srgbClr val="FF0000"/>
                </a:solidFill>
              </a:rPr>
              <a:t>OBVEZNI IZBIRNI PREDMET</a:t>
            </a:r>
            <a:r>
              <a:rPr lang="sl-SI" sz="4800" b="1" dirty="0" smtClean="0"/>
              <a:t> </a:t>
            </a:r>
          </a:p>
          <a:p>
            <a:pPr algn="ctr"/>
            <a:r>
              <a:rPr lang="sl-SI" sz="4800" b="1" dirty="0" smtClean="0">
                <a:solidFill>
                  <a:srgbClr val="FFFF00"/>
                </a:solidFill>
              </a:rPr>
              <a:t>TRETJA TRIADA</a:t>
            </a:r>
          </a:p>
          <a:p>
            <a:pPr algn="ctr"/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597535" y="630129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Mojca </a:t>
            </a:r>
            <a:r>
              <a:rPr lang="sl-SI" dirty="0" err="1" smtClean="0"/>
              <a:t>Hojski</a:t>
            </a:r>
            <a:r>
              <a:rPr lang="sl-SI" dirty="0" smtClean="0"/>
              <a:t>, </a:t>
            </a:r>
            <a:r>
              <a:rPr lang="sl-SI" dirty="0"/>
              <a:t>OŠ Blanca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41" y="729390"/>
            <a:ext cx="47625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608" y="729390"/>
            <a:ext cx="3335338" cy="318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68770" y="0"/>
            <a:ext cx="84019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4000" b="1" dirty="0" err="1" smtClean="0">
                <a:solidFill>
                  <a:schemeClr val="accent6"/>
                </a:solidFill>
                <a:latin typeface="+mj-lt"/>
              </a:rPr>
              <a:t>Zakaj</a:t>
            </a:r>
            <a:r>
              <a:rPr lang="hr-HR" sz="4000" b="1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hr-HR" sz="4000" b="1" dirty="0" err="1" smtClean="0">
                <a:solidFill>
                  <a:schemeClr val="accent6"/>
                </a:solidFill>
                <a:latin typeface="+mj-lt"/>
              </a:rPr>
              <a:t>nemščina</a:t>
            </a:r>
            <a:r>
              <a:rPr lang="hr-HR" sz="4000" b="1" dirty="0" smtClean="0">
                <a:solidFill>
                  <a:schemeClr val="accent6"/>
                </a:solidFill>
                <a:latin typeface="+mj-lt"/>
              </a:rPr>
              <a:t>?</a:t>
            </a:r>
            <a:endParaRPr lang="sl-SI" sz="40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179512" y="620688"/>
            <a:ext cx="9180512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900" dirty="0"/>
              <a:t>Znanje tujega jezika je pomembno zaradi neposredne uporabnosti za učence (npr. gledanje nemške televizije, poslušanje glasbe, komunikacija s tujimi prijatelji), predstavlja pa tudi dobro popotnico za nadaljnje izobraževanje </a:t>
            </a:r>
            <a:r>
              <a:rPr lang="sl-SI" sz="2900" dirty="0" smtClean="0"/>
              <a:t>oz. </a:t>
            </a:r>
            <a:r>
              <a:rPr lang="sl-SI" sz="2900" dirty="0"/>
              <a:t>poklicno </a:t>
            </a:r>
            <a:r>
              <a:rPr lang="sl-SI" sz="2900" dirty="0" smtClean="0"/>
              <a:t>pot</a:t>
            </a:r>
            <a:r>
              <a:rPr lang="sl-SI" sz="2900" dirty="0"/>
              <a:t> </a:t>
            </a:r>
            <a:r>
              <a:rPr lang="sl-SI" sz="2900" dirty="0" smtClean="0"/>
              <a:t>(srednja šola, prebiranje gradiv na fakulteti…). </a:t>
            </a:r>
          </a:p>
          <a:p>
            <a:endParaRPr lang="sl-SI" sz="1400" dirty="0" smtClean="0"/>
          </a:p>
          <a:p>
            <a:r>
              <a:rPr lang="sl-SI" sz="2900" dirty="0" smtClean="0"/>
              <a:t>Nemščina je tudi uradni jezik naših bližnjih držav (Avstrija, Nemčija, Švica, Lihtenštajn) in ima več kot 109 milijonov govorcev.</a:t>
            </a:r>
          </a:p>
          <a:p>
            <a:endParaRPr lang="sl-SI" sz="1400" dirty="0"/>
          </a:p>
          <a:p>
            <a:r>
              <a:rPr lang="sl-SI" sz="2900" dirty="0"/>
              <a:t>Drugi tuji </a:t>
            </a:r>
            <a:r>
              <a:rPr lang="sl-SI" sz="2900" dirty="0" smtClean="0"/>
              <a:t>jezik ima v </a:t>
            </a:r>
            <a:r>
              <a:rPr lang="sl-SI" sz="2900" dirty="0"/>
              <a:t>primerjavi s prvim tujim jezikom drugačno vlogo, saj je učenje le-tega manj intenzivno. Poudarek je na sporazumevalni zmožnosti ter </a:t>
            </a:r>
            <a:r>
              <a:rPr lang="sl-SI" sz="2900" dirty="0" err="1"/>
              <a:t>medjezikovni</a:t>
            </a:r>
            <a:r>
              <a:rPr lang="sl-SI" sz="2900" dirty="0"/>
              <a:t> in medkulturni osveščenosti. </a:t>
            </a:r>
          </a:p>
        </p:txBody>
      </p:sp>
    </p:spTree>
    <p:extLst>
      <p:ext uri="{BB962C8B-B14F-4D97-AF65-F5344CB8AC3E}">
        <p14:creationId xmlns:p14="http://schemas.microsoft.com/office/powerpoint/2010/main" val="13328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88001" y="332656"/>
            <a:ext cx="843528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 smtClean="0"/>
              <a:t>Obravnavali bomo teme </a:t>
            </a:r>
            <a:r>
              <a:rPr lang="sl-SI" dirty="0"/>
              <a:t>iz vsakdanjega življenja, pri čemer se bodo učenci </a:t>
            </a:r>
            <a:r>
              <a:rPr lang="sl-SI" dirty="0" smtClean="0"/>
              <a:t>naučili:</a:t>
            </a:r>
          </a:p>
          <a:p>
            <a:pPr marL="0" indent="0">
              <a:buNone/>
            </a:pPr>
            <a:r>
              <a:rPr lang="sl-SI" dirty="0" smtClean="0"/>
              <a:t>-   pozdraviti,</a:t>
            </a:r>
          </a:p>
          <a:p>
            <a:pPr marL="0" indent="0">
              <a:buNone/>
            </a:pPr>
            <a:r>
              <a:rPr lang="sl-SI" dirty="0" smtClean="0"/>
              <a:t>-   predstaviti </a:t>
            </a:r>
            <a:r>
              <a:rPr lang="sl-SI" dirty="0"/>
              <a:t>sebe in </a:t>
            </a:r>
            <a:r>
              <a:rPr lang="sl-SI" dirty="0" smtClean="0"/>
              <a:t>druge; </a:t>
            </a:r>
          </a:p>
          <a:p>
            <a:pPr marL="0" indent="0">
              <a:buNone/>
            </a:pPr>
            <a:r>
              <a:rPr lang="sl-SI" dirty="0" smtClean="0"/>
              <a:t>-   opisati </a:t>
            </a:r>
            <a:r>
              <a:rPr lang="sl-SI" dirty="0"/>
              <a:t>dom/hišo, </a:t>
            </a:r>
            <a:endParaRPr lang="sl-SI" dirty="0" smtClean="0"/>
          </a:p>
          <a:p>
            <a:pPr>
              <a:buFontTx/>
              <a:buChar char="-"/>
            </a:pPr>
            <a:r>
              <a:rPr lang="sl-SI" dirty="0" smtClean="0"/>
              <a:t>govorili </a:t>
            </a:r>
            <a:r>
              <a:rPr lang="sl-SI" dirty="0"/>
              <a:t>bomo o barvah, številih</a:t>
            </a:r>
            <a:r>
              <a:rPr lang="sl-SI" dirty="0" smtClean="0"/>
              <a:t>,                                                              </a:t>
            </a:r>
            <a:r>
              <a:rPr lang="sl-SI" dirty="0"/>
              <a:t>prostem času (konjički</a:t>
            </a:r>
            <a:r>
              <a:rPr lang="sl-SI" dirty="0" smtClean="0"/>
              <a:t>), praznovanjih</a:t>
            </a:r>
            <a:r>
              <a:rPr lang="sl-SI" dirty="0"/>
              <a:t>, živalih, šoli, času (dnevi, meseci, letni časi), </a:t>
            </a:r>
            <a:r>
              <a:rPr lang="sl-SI" dirty="0" smtClean="0"/>
              <a:t>hrani in naročanju v restavraciji, obisku pri zdravniku, oblačilih, orientaciji v mestu… ;</a:t>
            </a:r>
          </a:p>
          <a:p>
            <a:pPr>
              <a:buFontTx/>
              <a:buChar char="-"/>
            </a:pPr>
            <a:r>
              <a:rPr lang="sl-SI" dirty="0" smtClean="0"/>
              <a:t>spoznavali bodo dežele nemškega govornega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področja in njihove običaje; 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ter </a:t>
            </a:r>
            <a:r>
              <a:rPr lang="sl-SI" dirty="0"/>
              <a:t>pri tem razvijali vse štiri jezikovne 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spretnosti: </a:t>
            </a:r>
            <a:r>
              <a:rPr lang="sl-SI" dirty="0"/>
              <a:t>slušno, govorno, bralno in pisno.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836712"/>
            <a:ext cx="2355029" cy="2043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41168"/>
            <a:ext cx="3112418" cy="94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9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79708" y="-6927"/>
            <a:ext cx="8964291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800" b="1" dirty="0" smtClean="0">
              <a:solidFill>
                <a:schemeClr val="accent6"/>
              </a:solidFill>
            </a:endParaRPr>
          </a:p>
          <a:p>
            <a:r>
              <a:rPr lang="sl-SI" sz="3000" dirty="0" smtClean="0"/>
              <a:t>Nemščino kot OIV imajo učenci 2 uri tedensko, letno torej 70 ur (9. razred 64). </a:t>
            </a:r>
          </a:p>
          <a:p>
            <a:endParaRPr lang="sl-SI" sz="1400" dirty="0" smtClean="0"/>
          </a:p>
          <a:p>
            <a:r>
              <a:rPr lang="sl-SI" sz="3000" dirty="0" smtClean="0"/>
              <a:t>Učiti se pričnejo v 7. razredu (Nemščina 1), nadaljujejo v 8. razredu (Nemščina 2) ter končajo v 9. razredu (Nemščina 3). </a:t>
            </a:r>
            <a:r>
              <a:rPr lang="sl-SI" sz="3000" dirty="0"/>
              <a:t>Učenci lahko pričnejo tudi z Nemščino 2, če dokažejo ustrezno predznanje. </a:t>
            </a:r>
          </a:p>
          <a:p>
            <a:endParaRPr lang="sl-SI" sz="1400" dirty="0" smtClean="0"/>
          </a:p>
          <a:p>
            <a:r>
              <a:rPr lang="sl-SI" sz="3000" dirty="0" smtClean="0"/>
              <a:t>Nemščina je triletni program in smiselno je imeti kontinuiteto, vendar učenci lahko končajo z učenjem ob koncu vsakega šolskega leta.</a:t>
            </a:r>
          </a:p>
          <a:p>
            <a:endParaRPr lang="sl-SI" sz="1600" dirty="0" smtClean="0"/>
          </a:p>
          <a:p>
            <a:r>
              <a:rPr lang="sl-SI" sz="3000" b="1" dirty="0" smtClean="0">
                <a:solidFill>
                  <a:schemeClr val="accent6">
                    <a:lumMod val="75000"/>
                  </a:schemeClr>
                </a:solidFill>
              </a:rPr>
              <a:t>Učna gradiva:</a:t>
            </a:r>
          </a:p>
          <a:p>
            <a:r>
              <a:rPr lang="sl-SI" sz="3000" dirty="0" smtClean="0"/>
              <a:t>učbeniški komplet: </a:t>
            </a:r>
            <a:r>
              <a:rPr lang="sl-SI" sz="3000" dirty="0" err="1" smtClean="0"/>
              <a:t>Maximal</a:t>
            </a:r>
            <a:r>
              <a:rPr lang="sl-SI" sz="3000" dirty="0" smtClean="0"/>
              <a:t> (Rokus </a:t>
            </a:r>
            <a:r>
              <a:rPr lang="sl-SI" sz="3000" dirty="0" err="1" smtClean="0"/>
              <a:t>Klett</a:t>
            </a:r>
            <a:r>
              <a:rPr lang="sl-SI" sz="3000" dirty="0" smtClean="0"/>
              <a:t>)</a:t>
            </a:r>
          </a:p>
          <a:p>
            <a:r>
              <a:rPr lang="sl-SI" sz="3000" dirty="0" smtClean="0">
                <a:hlinkClick r:id="rId2"/>
              </a:rPr>
              <a:t>spletna učilnica</a:t>
            </a:r>
            <a:r>
              <a:rPr lang="sl-SI" sz="3000" dirty="0" smtClean="0"/>
              <a:t>,</a:t>
            </a:r>
          </a:p>
          <a:p>
            <a:r>
              <a:rPr lang="sl-SI" sz="3000" dirty="0" smtClean="0"/>
              <a:t>zvezek</a:t>
            </a:r>
            <a:r>
              <a:rPr lang="sl-SI" sz="3000" dirty="0"/>
              <a:t>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6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79512" y="188640"/>
            <a:ext cx="8856984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chemeClr val="accent6">
                    <a:lumMod val="75000"/>
                  </a:schemeClr>
                </a:solidFill>
              </a:rPr>
              <a:t>V učnem načrtu piše, da učenci </a:t>
            </a: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</a:rPr>
              <a:t>ob pouku tujega </a:t>
            </a:r>
            <a:r>
              <a:rPr lang="sl-SI" sz="2800" b="1" dirty="0" smtClean="0">
                <a:solidFill>
                  <a:schemeClr val="accent6">
                    <a:lumMod val="75000"/>
                  </a:schemeClr>
                </a:solidFill>
              </a:rPr>
              <a:t>jezika:</a:t>
            </a:r>
          </a:p>
          <a:p>
            <a:endParaRPr lang="sl-SI" sz="1050" dirty="0" smtClean="0"/>
          </a:p>
          <a:p>
            <a:r>
              <a:rPr lang="sl-SI" sz="2300" dirty="0" smtClean="0"/>
              <a:t>• </a:t>
            </a:r>
            <a:r>
              <a:rPr lang="sl-SI" sz="2300" dirty="0"/>
              <a:t>krepijo svojo radovednost, </a:t>
            </a:r>
            <a:r>
              <a:rPr lang="sl-SI" sz="2300" dirty="0" smtClean="0"/>
              <a:t>željo </a:t>
            </a:r>
            <a:r>
              <a:rPr lang="sl-SI" sz="2300" dirty="0"/>
              <a:t>in potrebo po novem znanju ter razvijajo sposobnost za pridobivanje in ohranjanje znanja ter </a:t>
            </a:r>
            <a:r>
              <a:rPr lang="sl-SI" sz="2300" dirty="0" smtClean="0"/>
              <a:t>spretnosti;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razvijajo svoje spoznavne sposobnosti </a:t>
            </a:r>
            <a:r>
              <a:rPr lang="sl-SI" sz="2300" dirty="0" smtClean="0"/>
              <a:t>višje </a:t>
            </a:r>
            <a:r>
              <a:rPr lang="sl-SI" sz="2300" dirty="0"/>
              <a:t>ravni, to je analize, sinteze, presojanja in vrednotenja, ki jim </a:t>
            </a:r>
            <a:r>
              <a:rPr lang="sl-SI" sz="2300" dirty="0" smtClean="0"/>
              <a:t>omogočajo učinkovito </a:t>
            </a:r>
            <a:r>
              <a:rPr lang="sl-SI" sz="2300" dirty="0"/>
              <a:t>rabo informacij v novih </a:t>
            </a:r>
            <a:r>
              <a:rPr lang="sl-SI" sz="2300" dirty="0" smtClean="0"/>
              <a:t>okoliščinah;</a:t>
            </a:r>
            <a:endParaRPr lang="sl-SI" sz="2300" dirty="0"/>
          </a:p>
          <a:p>
            <a:r>
              <a:rPr lang="sl-SI" sz="2300" dirty="0" smtClean="0"/>
              <a:t>• </a:t>
            </a:r>
            <a:r>
              <a:rPr lang="sl-SI" sz="2300" dirty="0"/>
              <a:t>razvijajo ustvarjalnost, potrebo po </a:t>
            </a:r>
            <a:r>
              <a:rPr lang="sl-SI" sz="2300" dirty="0" smtClean="0"/>
              <a:t>izražanju </a:t>
            </a:r>
            <a:r>
              <a:rPr lang="sl-SI" sz="2300" dirty="0"/>
              <a:t>in </a:t>
            </a:r>
            <a:r>
              <a:rPr lang="sl-SI" sz="2300" dirty="0" smtClean="0"/>
              <a:t>občutek </a:t>
            </a:r>
            <a:r>
              <a:rPr lang="sl-SI" sz="2300" dirty="0"/>
              <a:t>za estetske </a:t>
            </a:r>
            <a:r>
              <a:rPr lang="sl-SI" sz="2300" dirty="0" smtClean="0"/>
              <a:t>vrednote;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razvijajo sposobnost informiranega </a:t>
            </a:r>
            <a:r>
              <a:rPr lang="sl-SI" sz="2300" dirty="0" smtClean="0"/>
              <a:t>odločanja </a:t>
            </a:r>
            <a:r>
              <a:rPr lang="sl-SI" sz="2300" dirty="0"/>
              <a:t>o nekaterih </a:t>
            </a:r>
            <a:r>
              <a:rPr lang="sl-SI" sz="2300" dirty="0" smtClean="0"/>
              <a:t>področjih </a:t>
            </a:r>
            <a:r>
              <a:rPr lang="sl-SI" sz="2300" dirty="0"/>
              <a:t>svojega </a:t>
            </a:r>
            <a:r>
              <a:rPr lang="sl-SI" sz="2300" dirty="0" smtClean="0"/>
              <a:t>življenja </a:t>
            </a:r>
            <a:r>
              <a:rPr lang="sl-SI" sz="2300" dirty="0"/>
              <a:t>in prevzemanja odgovornosti za svoje </a:t>
            </a:r>
            <a:r>
              <a:rPr lang="sl-SI" sz="2300" dirty="0" smtClean="0"/>
              <a:t>odločitve;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razumejo svoje </a:t>
            </a:r>
            <a:r>
              <a:rPr lang="sl-SI" sz="2300" dirty="0" smtClean="0"/>
              <a:t>občutke </a:t>
            </a:r>
            <a:r>
              <a:rPr lang="sl-SI" sz="2300" dirty="0"/>
              <a:t>in </a:t>
            </a:r>
            <a:r>
              <a:rPr lang="sl-SI" sz="2300" dirty="0" smtClean="0"/>
              <a:t>čustva </a:t>
            </a:r>
            <a:r>
              <a:rPr lang="sl-SI" sz="2300" dirty="0"/>
              <a:t>drugih ter se odzivajo </a:t>
            </a:r>
            <a:r>
              <a:rPr lang="sl-SI" sz="2300" dirty="0" smtClean="0"/>
              <a:t>nanje;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razvijajo sposobnosti kakovostne medosebne komunikacije in </a:t>
            </a:r>
            <a:r>
              <a:rPr lang="sl-SI" sz="2300" dirty="0" smtClean="0"/>
              <a:t>reševanja nesoglasij;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razvijajo sposobnosti dela v skupini, medsebojnega sodelovanja in </a:t>
            </a:r>
            <a:r>
              <a:rPr lang="sl-SI" sz="2300" dirty="0" smtClean="0"/>
              <a:t>podpore;</a:t>
            </a:r>
            <a:endParaRPr lang="sl-SI" sz="2300" dirty="0"/>
          </a:p>
          <a:p>
            <a:r>
              <a:rPr lang="sl-SI" sz="2300" dirty="0" smtClean="0"/>
              <a:t>• </a:t>
            </a:r>
            <a:r>
              <a:rPr lang="sl-SI" sz="2300" dirty="0"/>
              <a:t>oblikujejo osebne cilje </a:t>
            </a:r>
            <a:r>
              <a:rPr lang="sl-SI" sz="2300" dirty="0" smtClean="0"/>
              <a:t>učenja</a:t>
            </a:r>
            <a:r>
              <a:rPr lang="sl-SI" sz="2300" dirty="0"/>
              <a:t>, spoznavajo in </a:t>
            </a:r>
            <a:r>
              <a:rPr lang="sl-SI" sz="2300" dirty="0" smtClean="0"/>
              <a:t>kritično vrednotijo </a:t>
            </a:r>
            <a:r>
              <a:rPr lang="sl-SI" sz="2300" dirty="0"/>
              <a:t>svoje </a:t>
            </a:r>
            <a:r>
              <a:rPr lang="sl-SI" sz="2300" dirty="0" smtClean="0"/>
              <a:t>dosežke </a:t>
            </a:r>
            <a:r>
              <a:rPr lang="sl-SI" sz="2300" dirty="0"/>
              <a:t>ter si prizadevajo za </a:t>
            </a:r>
            <a:r>
              <a:rPr lang="sl-SI" sz="2300" dirty="0" smtClean="0"/>
              <a:t>izboljšanje </a:t>
            </a:r>
            <a:r>
              <a:rPr lang="sl-SI" sz="2300" dirty="0"/>
              <a:t>svojega </a:t>
            </a:r>
            <a:r>
              <a:rPr lang="sl-SI" sz="2300" dirty="0" smtClean="0"/>
              <a:t>znanja;</a:t>
            </a:r>
          </a:p>
          <a:p>
            <a:r>
              <a:rPr lang="sl-SI" sz="2300" dirty="0" smtClean="0"/>
              <a:t>• </a:t>
            </a:r>
            <a:r>
              <a:rPr lang="sl-SI" sz="2300" dirty="0"/>
              <a:t>oblikujejo </a:t>
            </a:r>
            <a:r>
              <a:rPr lang="sl-SI" sz="2300" dirty="0" smtClean="0"/>
              <a:t>splošne </a:t>
            </a:r>
            <a:r>
              <a:rPr lang="sl-SI" sz="2300" dirty="0"/>
              <a:t>kulturne in izobrazbene </a:t>
            </a:r>
            <a:r>
              <a:rPr lang="sl-SI" sz="2300" dirty="0" smtClean="0"/>
              <a:t>vrednote.</a:t>
            </a:r>
            <a:endParaRPr lang="sl-SI" sz="2300" dirty="0"/>
          </a:p>
        </p:txBody>
      </p:sp>
    </p:spTree>
    <p:extLst>
      <p:ext uri="{BB962C8B-B14F-4D97-AF65-F5344CB8AC3E}">
        <p14:creationId xmlns:p14="http://schemas.microsoft.com/office/powerpoint/2010/main" val="159012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179512" y="332656"/>
            <a:ext cx="896448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sz="3200" b="1" dirty="0">
                <a:solidFill>
                  <a:srgbClr val="F79646">
                    <a:lumMod val="75000"/>
                  </a:srgbClr>
                </a:solidFill>
              </a:rPr>
              <a:t>Kakšna je razlika med nemščino kot NIP </a:t>
            </a:r>
            <a:r>
              <a:rPr lang="sl-SI" sz="2800" b="1" dirty="0">
                <a:solidFill>
                  <a:srgbClr val="F79646">
                    <a:lumMod val="75000"/>
                  </a:srgbClr>
                </a:solidFill>
              </a:rPr>
              <a:t>(neobvezni izbirni predmet) </a:t>
            </a:r>
            <a:r>
              <a:rPr lang="sl-SI" sz="3200" b="1" dirty="0">
                <a:solidFill>
                  <a:srgbClr val="F79646">
                    <a:lumMod val="75000"/>
                  </a:srgbClr>
                </a:solidFill>
              </a:rPr>
              <a:t>in OIV </a:t>
            </a:r>
            <a:r>
              <a:rPr lang="sl-SI" sz="2800" b="1" dirty="0">
                <a:solidFill>
                  <a:srgbClr val="F79646">
                    <a:lumMod val="75000"/>
                  </a:srgbClr>
                </a:solidFill>
              </a:rPr>
              <a:t>(obvezni izbirni predmet)?</a:t>
            </a:r>
          </a:p>
          <a:p>
            <a:pPr lvl="0"/>
            <a:endParaRPr lang="sl-SI" sz="1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lvl="0"/>
            <a:endParaRPr lang="sl-SI" sz="1600" b="1" dirty="0">
              <a:solidFill>
                <a:srgbClr val="F79646">
                  <a:lumMod val="75000"/>
                </a:srgbClr>
              </a:solidFill>
            </a:endParaRPr>
          </a:p>
          <a:p>
            <a:pPr lvl="0"/>
            <a:r>
              <a:rPr lang="sl-SI" sz="2800" dirty="0">
                <a:solidFill>
                  <a:prstClr val="black"/>
                </a:solidFill>
              </a:rPr>
              <a:t>Kot </a:t>
            </a:r>
            <a:r>
              <a:rPr lang="sl-SI" sz="2800" b="1" dirty="0">
                <a:solidFill>
                  <a:prstClr val="black"/>
                </a:solidFill>
              </a:rPr>
              <a:t>NIP</a:t>
            </a:r>
            <a:r>
              <a:rPr lang="sl-SI" sz="2800" dirty="0">
                <a:solidFill>
                  <a:prstClr val="black"/>
                </a:solidFill>
              </a:rPr>
              <a:t> se učenci nemščino lahko začnejo učiti že v 4. razredu in </a:t>
            </a:r>
            <a:r>
              <a:rPr lang="sl-SI" sz="2800" u="sng" dirty="0">
                <a:solidFill>
                  <a:prstClr val="black"/>
                </a:solidFill>
              </a:rPr>
              <a:t>kontinuirano</a:t>
            </a:r>
            <a:r>
              <a:rPr lang="sl-SI" sz="2800" dirty="0">
                <a:solidFill>
                  <a:prstClr val="black"/>
                </a:solidFill>
              </a:rPr>
              <a:t> nadaljujejo z učenjem do 9. razreda. </a:t>
            </a:r>
          </a:p>
          <a:p>
            <a:pPr lvl="0"/>
            <a:endParaRPr lang="sl-SI" sz="2800" dirty="0">
              <a:solidFill>
                <a:prstClr val="black"/>
              </a:solidFill>
            </a:endParaRPr>
          </a:p>
          <a:p>
            <a:pPr lvl="0"/>
            <a:r>
              <a:rPr lang="sl-SI" sz="2800" dirty="0">
                <a:solidFill>
                  <a:prstClr val="black"/>
                </a:solidFill>
              </a:rPr>
              <a:t>V kolikor izberejo nemščino kot NIP v tretji triadi (7.-9.r) imajo 2 uri tedensko in jima </a:t>
            </a:r>
            <a:r>
              <a:rPr lang="sl-SI" sz="2800" dirty="0" smtClean="0">
                <a:solidFill>
                  <a:prstClr val="black"/>
                </a:solidFill>
              </a:rPr>
              <a:t>ti dve uri </a:t>
            </a:r>
            <a:r>
              <a:rPr lang="sl-SI" sz="2800" dirty="0">
                <a:solidFill>
                  <a:prstClr val="black"/>
                </a:solidFill>
              </a:rPr>
              <a:t>ne štejeta v fond ur, kar posledično pomeni, da lahko izberejo še 2 ali 3 ure ostalih predmetov.</a:t>
            </a:r>
          </a:p>
          <a:p>
            <a:pPr lvl="0"/>
            <a:endParaRPr lang="sl-SI" sz="2800" dirty="0">
              <a:solidFill>
                <a:prstClr val="black"/>
              </a:solidFill>
            </a:endParaRPr>
          </a:p>
          <a:p>
            <a:pPr lvl="0"/>
            <a:r>
              <a:rPr lang="sl-SI" sz="2800" dirty="0">
                <a:solidFill>
                  <a:prstClr val="black"/>
                </a:solidFill>
              </a:rPr>
              <a:t>Če pa vzamejo nemščino kot OIV v zadnji triadi, pa ne potrebujejo nobenega izbirnega predmeta več ali pa imajo lahko </a:t>
            </a:r>
            <a:r>
              <a:rPr lang="sl-SI" sz="2800" dirty="0" smtClean="0">
                <a:solidFill>
                  <a:prstClr val="black"/>
                </a:solidFill>
              </a:rPr>
              <a:t>največ </a:t>
            </a:r>
            <a:r>
              <a:rPr lang="sl-SI" sz="2800" dirty="0">
                <a:solidFill>
                  <a:prstClr val="black"/>
                </a:solidFill>
              </a:rPr>
              <a:t>še enega.</a:t>
            </a:r>
          </a:p>
          <a:p>
            <a:pPr lvl="0"/>
            <a:endParaRPr lang="sl-SI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578495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chemeClr val="accent6"/>
                </a:solidFill>
              </a:rPr>
              <a:t>Namesto zaključka…</a:t>
            </a:r>
            <a:endParaRPr lang="sl-SI" b="1" dirty="0">
              <a:solidFill>
                <a:schemeClr val="accent6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26734" y="836712"/>
            <a:ext cx="8737754" cy="4608512"/>
          </a:xfrm>
        </p:spPr>
        <p:txBody>
          <a:bodyPr/>
          <a:lstStyle/>
          <a:p>
            <a:pPr lvl="0" algn="l"/>
            <a:r>
              <a:rPr lang="pt-BR" sz="2800" dirty="0">
                <a:solidFill>
                  <a:schemeClr val="tx1"/>
                </a:solidFill>
              </a:rPr>
              <a:t>Nemščina nas </a:t>
            </a:r>
            <a:r>
              <a:rPr lang="pt-BR" sz="2800" dirty="0" smtClean="0">
                <a:solidFill>
                  <a:schemeClr val="tx1"/>
                </a:solidFill>
              </a:rPr>
              <a:t>obdaja</a:t>
            </a:r>
            <a:r>
              <a:rPr lang="sl-SI" sz="2800" dirty="0" smtClean="0">
                <a:solidFill>
                  <a:schemeClr val="tx1"/>
                </a:solidFill>
              </a:rPr>
              <a:t> na vsakem koraku in tako je še danes v slovenskem jeziku veliko besed</a:t>
            </a:r>
            <a:r>
              <a:rPr lang="sl-SI" altLang="sl-SI" sz="2800" dirty="0" smtClean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sl-SI" altLang="sl-SI" sz="2800" dirty="0">
                <a:solidFill>
                  <a:schemeClr val="tx1"/>
                </a:solidFill>
                <a:cs typeface="Arial" pitchFamily="34" charset="0"/>
              </a:rPr>
              <a:t>ki prvotno izhajajo iz nemščine</a:t>
            </a:r>
            <a:r>
              <a:rPr lang="sl-SI" altLang="sl-SI" sz="2800" dirty="0" smtClean="0">
                <a:solidFill>
                  <a:schemeClr val="tx1"/>
                </a:solidFill>
                <a:cs typeface="Arial" pitchFamily="34" charset="0"/>
              </a:rPr>
              <a:t>. A se spomnite kakšne?  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179512" y="6055135"/>
            <a:ext cx="87129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400" b="1" dirty="0">
                <a:solidFill>
                  <a:schemeClr val="accent6">
                    <a:lumMod val="75000"/>
                  </a:schemeClr>
                </a:solidFill>
              </a:rPr>
              <a:t>Englisch ist ein </a:t>
            </a:r>
            <a:r>
              <a:rPr lang="sl-SI" sz="3400" b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de-AT" sz="3400" b="1" dirty="0" smtClean="0">
                <a:solidFill>
                  <a:schemeClr val="accent6">
                    <a:lumMod val="75000"/>
                  </a:schemeClr>
                </a:solidFill>
              </a:rPr>
              <a:t>uss</a:t>
            </a:r>
            <a:r>
              <a:rPr lang="de-AT" sz="34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AT" sz="3400" b="1" dirty="0" smtClean="0">
                <a:solidFill>
                  <a:schemeClr val="accent6">
                    <a:lumMod val="75000"/>
                  </a:schemeClr>
                </a:solidFill>
              </a:rPr>
              <a:t>Deutsch </a:t>
            </a:r>
            <a:r>
              <a:rPr lang="de-AT" sz="3400" b="1" dirty="0">
                <a:solidFill>
                  <a:schemeClr val="accent6">
                    <a:lumMod val="75000"/>
                  </a:schemeClr>
                </a:solidFill>
              </a:rPr>
              <a:t>ist ein </a:t>
            </a:r>
            <a:r>
              <a:rPr lang="sl-SI" sz="34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de-AT" sz="3400" b="1" dirty="0" smtClean="0">
                <a:solidFill>
                  <a:schemeClr val="accent6">
                    <a:lumMod val="75000"/>
                  </a:schemeClr>
                </a:solidFill>
              </a:rPr>
              <a:t>lus</a:t>
            </a:r>
            <a:r>
              <a:rPr lang="sl-SI" sz="3400" b="1" dirty="0">
                <a:solidFill>
                  <a:schemeClr val="accent6">
                    <a:lumMod val="75000"/>
                  </a:schemeClr>
                </a:solidFill>
              </a:rPr>
              <a:t>!</a:t>
            </a:r>
            <a:endParaRPr lang="de-A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038444"/>
              </p:ext>
            </p:extLst>
          </p:nvPr>
        </p:nvGraphicFramePr>
        <p:xfrm>
          <a:off x="1187624" y="2351815"/>
          <a:ext cx="6540387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0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slovensko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narečno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nemško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pospravljati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pucati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putzen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zajtrk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fruštek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das Frühstück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steklenica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flaša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die Flasche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sladkor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cuker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der Zucker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čas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cajt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die Zeit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preproga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tepih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der Teppich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krožnik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taler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der Teller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izvijač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šraufnciger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der Schraubenzieher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408">
                <a:tc>
                  <a:txBody>
                    <a:bodyPr/>
                    <a:lstStyle/>
                    <a:p>
                      <a:r>
                        <a:rPr lang="sl-SI" dirty="0" smtClean="0"/>
                        <a:t>zrak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luft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 smtClean="0"/>
                        <a:t>die Luft</a:t>
                      </a:r>
                      <a:endParaRPr lang="de-AT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7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662</Words>
  <Application>Microsoft Office PowerPoint</Application>
  <PresentationFormat>Diaprojekcija na zaslonu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Officeova tema</vt:lpstr>
      <vt:lpstr>         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Namesto zaključka…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Študijski program izpopoln  DIDAKTIKA MATEMATIKE</dc:title>
  <dc:creator>TJA-GEO</dc:creator>
  <cp:lastModifiedBy>Roman</cp:lastModifiedBy>
  <cp:revision>75</cp:revision>
  <dcterms:created xsi:type="dcterms:W3CDTF">2014-02-10T12:02:15Z</dcterms:created>
  <dcterms:modified xsi:type="dcterms:W3CDTF">2019-04-17T07:43:12Z</dcterms:modified>
</cp:coreProperties>
</file>