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1" r:id="rId3"/>
    <p:sldId id="285" r:id="rId4"/>
    <p:sldId id="286" r:id="rId5"/>
    <p:sldId id="293" r:id="rId6"/>
    <p:sldId id="292" r:id="rId7"/>
    <p:sldId id="288" r:id="rId8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B3263-0DBD-465E-AB89-FA4BE1E07C14}" type="datetimeFigureOut">
              <a:rPr lang="sl-SI" smtClean="0"/>
              <a:t>17. 04. 2019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C6CDF-0C68-451B-A490-8926A476BB3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31610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B3263-0DBD-465E-AB89-FA4BE1E07C14}" type="datetimeFigureOut">
              <a:rPr lang="sl-SI" smtClean="0"/>
              <a:t>17. 04. 2019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C6CDF-0C68-451B-A490-8926A476BB3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51737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B3263-0DBD-465E-AB89-FA4BE1E07C14}" type="datetimeFigureOut">
              <a:rPr lang="sl-SI" smtClean="0"/>
              <a:t>17. 04. 2019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C6CDF-0C68-451B-A490-8926A476BB3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17636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B3263-0DBD-465E-AB89-FA4BE1E07C14}" type="datetimeFigureOut">
              <a:rPr lang="sl-SI" smtClean="0"/>
              <a:t>17. 04. 2019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C6CDF-0C68-451B-A490-8926A476BB3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19553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B3263-0DBD-465E-AB89-FA4BE1E07C14}" type="datetimeFigureOut">
              <a:rPr lang="sl-SI" smtClean="0"/>
              <a:t>17. 04. 2019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C6CDF-0C68-451B-A490-8926A476BB3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95371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B3263-0DBD-465E-AB89-FA4BE1E07C14}" type="datetimeFigureOut">
              <a:rPr lang="sl-SI" smtClean="0"/>
              <a:t>17. 04. 2019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C6CDF-0C68-451B-A490-8926A476BB3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62764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B3263-0DBD-465E-AB89-FA4BE1E07C14}" type="datetimeFigureOut">
              <a:rPr lang="sl-SI" smtClean="0"/>
              <a:t>17. 04. 2019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C6CDF-0C68-451B-A490-8926A476BB3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46064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B3263-0DBD-465E-AB89-FA4BE1E07C14}" type="datetimeFigureOut">
              <a:rPr lang="sl-SI" smtClean="0"/>
              <a:t>17. 04. 2019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C6CDF-0C68-451B-A490-8926A476BB3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612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B3263-0DBD-465E-AB89-FA4BE1E07C14}" type="datetimeFigureOut">
              <a:rPr lang="sl-SI" smtClean="0"/>
              <a:t>17. 04. 2019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C6CDF-0C68-451B-A490-8926A476BB3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18624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B3263-0DBD-465E-AB89-FA4BE1E07C14}" type="datetimeFigureOut">
              <a:rPr lang="sl-SI" smtClean="0"/>
              <a:t>17. 04. 2019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C6CDF-0C68-451B-A490-8926A476BB3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94787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B3263-0DBD-465E-AB89-FA4BE1E07C14}" type="datetimeFigureOut">
              <a:rPr lang="sl-SI" smtClean="0"/>
              <a:t>17. 04. 2019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C6CDF-0C68-451B-A490-8926A476BB3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0275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5B3263-0DBD-465E-AB89-FA4BE1E07C14}" type="datetimeFigureOut">
              <a:rPr lang="sl-SI" smtClean="0"/>
              <a:t>17. 04. 2019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BC6CDF-0C68-451B-A490-8926A476BB3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28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ucilnice.arnes.si/course/index.php?categoryid=4869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259632" y="404664"/>
            <a:ext cx="7990656" cy="5976664"/>
          </a:xfrm>
        </p:spPr>
        <p:txBody>
          <a:bodyPr>
            <a:normAutofit/>
          </a:bodyPr>
          <a:lstStyle/>
          <a:p>
            <a:r>
              <a:rPr lang="sl-SI" sz="3100" dirty="0" smtClean="0"/>
              <a:t/>
            </a:r>
            <a:br>
              <a:rPr lang="sl-SI" sz="3100" dirty="0" smtClean="0"/>
            </a:br>
            <a:r>
              <a:rPr lang="sl-SI" sz="3100" dirty="0"/>
              <a:t/>
            </a:r>
            <a:br>
              <a:rPr lang="sl-SI" sz="3100" dirty="0"/>
            </a:br>
            <a:r>
              <a:rPr lang="en-GB" sz="3100" dirty="0"/>
              <a:t> </a:t>
            </a:r>
            <a:r>
              <a:rPr lang="sl-SI" sz="3100" dirty="0"/>
              <a:t/>
            </a:r>
            <a:br>
              <a:rPr lang="sl-SI" sz="3100" dirty="0"/>
            </a:br>
            <a:r>
              <a:rPr lang="en-GB" sz="3100" b="1" dirty="0"/>
              <a:t> </a:t>
            </a:r>
            <a:r>
              <a:rPr lang="sl-SI" sz="3100" dirty="0"/>
              <a:t/>
            </a:r>
            <a:br>
              <a:rPr lang="sl-SI" sz="3100" dirty="0"/>
            </a:br>
            <a:r>
              <a:rPr lang="sl-SI" sz="3100" dirty="0"/>
              <a:t>			</a:t>
            </a:r>
            <a:br>
              <a:rPr lang="sl-SI" sz="3100" dirty="0"/>
            </a:br>
            <a:endParaRPr lang="sl-SI" sz="3100" dirty="0"/>
          </a:p>
        </p:txBody>
      </p:sp>
      <p:sp>
        <p:nvSpPr>
          <p:cNvPr id="3" name="PoljeZBesedilom 2"/>
          <p:cNvSpPr txBox="1"/>
          <p:nvPr/>
        </p:nvSpPr>
        <p:spPr>
          <a:xfrm>
            <a:off x="0" y="4121592"/>
            <a:ext cx="871094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4800" b="1" dirty="0" smtClean="0"/>
              <a:t>NEMŠČINA KOT </a:t>
            </a:r>
          </a:p>
          <a:p>
            <a:pPr algn="ctr"/>
            <a:r>
              <a:rPr lang="sl-SI" sz="4800" b="1" dirty="0" smtClean="0">
                <a:solidFill>
                  <a:srgbClr val="FF0000"/>
                </a:solidFill>
              </a:rPr>
              <a:t>NEOBVEZNI IZBIRNI PREDMET</a:t>
            </a:r>
            <a:r>
              <a:rPr lang="sl-SI" sz="4800" b="1" dirty="0" smtClean="0"/>
              <a:t> </a:t>
            </a:r>
          </a:p>
          <a:p>
            <a:pPr algn="ctr"/>
            <a:r>
              <a:rPr lang="sl-SI" sz="4800" b="1" dirty="0" smtClean="0">
                <a:solidFill>
                  <a:srgbClr val="FFFF00"/>
                </a:solidFill>
              </a:rPr>
              <a:t>druga in/oz. tretja triada</a:t>
            </a:r>
          </a:p>
          <a:p>
            <a:pPr algn="ctr"/>
            <a:endParaRPr lang="sl-SI" dirty="0"/>
          </a:p>
        </p:txBody>
      </p:sp>
      <p:sp>
        <p:nvSpPr>
          <p:cNvPr id="4" name="PoljeZBesedilom 3"/>
          <p:cNvSpPr txBox="1"/>
          <p:nvPr/>
        </p:nvSpPr>
        <p:spPr>
          <a:xfrm>
            <a:off x="6597535" y="6301295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Mojca </a:t>
            </a:r>
            <a:r>
              <a:rPr lang="sl-SI" dirty="0" err="1" smtClean="0"/>
              <a:t>Hojski</a:t>
            </a:r>
            <a:r>
              <a:rPr lang="sl-SI" dirty="0" smtClean="0"/>
              <a:t>, </a:t>
            </a:r>
            <a:r>
              <a:rPr lang="sl-SI" dirty="0"/>
              <a:t>OŠ Blanca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41" y="729390"/>
            <a:ext cx="4762500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608" y="729390"/>
            <a:ext cx="3335338" cy="318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12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418476" y="188640"/>
            <a:ext cx="840199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hr-HR" sz="4000" b="1" dirty="0" err="1" smtClean="0">
                <a:solidFill>
                  <a:schemeClr val="accent6"/>
                </a:solidFill>
                <a:latin typeface="+mj-lt"/>
              </a:rPr>
              <a:t>Zakaj</a:t>
            </a:r>
            <a:r>
              <a:rPr lang="hr-HR" sz="4000" b="1" dirty="0" smtClean="0">
                <a:solidFill>
                  <a:schemeClr val="accent6"/>
                </a:solidFill>
                <a:latin typeface="+mj-lt"/>
              </a:rPr>
              <a:t> </a:t>
            </a:r>
            <a:r>
              <a:rPr lang="hr-HR" sz="4000" b="1" dirty="0" err="1" smtClean="0">
                <a:solidFill>
                  <a:schemeClr val="accent6"/>
                </a:solidFill>
                <a:latin typeface="+mj-lt"/>
              </a:rPr>
              <a:t>nemščina</a:t>
            </a:r>
            <a:r>
              <a:rPr lang="hr-HR" sz="4000" b="1" dirty="0" smtClean="0">
                <a:solidFill>
                  <a:schemeClr val="accent6"/>
                </a:solidFill>
                <a:latin typeface="+mj-lt"/>
              </a:rPr>
              <a:t>?</a:t>
            </a:r>
            <a:endParaRPr lang="sl-SI" sz="4000" b="1" dirty="0">
              <a:solidFill>
                <a:schemeClr val="accent6"/>
              </a:solidFill>
              <a:latin typeface="+mj-lt"/>
            </a:endParaRPr>
          </a:p>
        </p:txBody>
      </p:sp>
      <p:sp>
        <p:nvSpPr>
          <p:cNvPr id="2" name="Pravokotnik 1"/>
          <p:cNvSpPr/>
          <p:nvPr/>
        </p:nvSpPr>
        <p:spPr>
          <a:xfrm>
            <a:off x="190982" y="896526"/>
            <a:ext cx="8856984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900" dirty="0"/>
              <a:t>Znanje tujega jezika je pomembno zaradi neposredne uporabnosti za učence (npr. gledanje nemške televizije, poslušanje glasbe, komunikacija s tujimi prijatelji), predstavlja pa tudi dobro popotnico za nadaljnje izobraževanje in poklicno pot</a:t>
            </a:r>
            <a:r>
              <a:rPr lang="sl-SI" sz="2900" dirty="0" smtClean="0"/>
              <a:t>.</a:t>
            </a:r>
          </a:p>
          <a:p>
            <a:endParaRPr lang="sl-SI" dirty="0"/>
          </a:p>
          <a:p>
            <a:r>
              <a:rPr lang="sl-SI" sz="2900" dirty="0"/>
              <a:t>Nemščina je </a:t>
            </a:r>
            <a:r>
              <a:rPr lang="sl-SI" sz="2900" dirty="0" smtClean="0"/>
              <a:t>tudi uradni </a:t>
            </a:r>
            <a:r>
              <a:rPr lang="sl-SI" sz="2900" dirty="0"/>
              <a:t>jezik naših bližnjih držav (Avstrija, Nemčija, </a:t>
            </a:r>
            <a:r>
              <a:rPr lang="sl-SI" sz="2900" dirty="0" smtClean="0"/>
              <a:t>Švica, Lihtenštajn) </a:t>
            </a:r>
            <a:r>
              <a:rPr lang="sl-SI" sz="2900" dirty="0"/>
              <a:t>in ima več kot 109 milijonov govorcev.</a:t>
            </a:r>
          </a:p>
          <a:p>
            <a:endParaRPr lang="sl-SI" dirty="0"/>
          </a:p>
          <a:p>
            <a:r>
              <a:rPr lang="sl-SI" sz="2900" dirty="0"/>
              <a:t>Drugi tuji </a:t>
            </a:r>
            <a:r>
              <a:rPr lang="sl-SI" sz="2900" dirty="0" smtClean="0"/>
              <a:t>jezik ima v </a:t>
            </a:r>
            <a:r>
              <a:rPr lang="sl-SI" sz="2900" dirty="0"/>
              <a:t>primerjavi s prvim tujim jezikom drugačno vlogo, saj je učenje le-tega manj intenzivno. Poudarek je na sporazumevalni zmožnosti ter </a:t>
            </a:r>
            <a:r>
              <a:rPr lang="sl-SI" sz="2900" dirty="0" err="1"/>
              <a:t>medjezikovni</a:t>
            </a:r>
            <a:r>
              <a:rPr lang="sl-SI" sz="2900" dirty="0"/>
              <a:t> in medkulturni osveščenosti. </a:t>
            </a:r>
          </a:p>
        </p:txBody>
      </p:sp>
    </p:spTree>
    <p:extLst>
      <p:ext uri="{BB962C8B-B14F-4D97-AF65-F5344CB8AC3E}">
        <p14:creationId xmlns:p14="http://schemas.microsoft.com/office/powerpoint/2010/main" val="1332895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179512" y="332656"/>
            <a:ext cx="8663130" cy="640871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l-SI" dirty="0" smtClean="0"/>
              <a:t>Na </a:t>
            </a:r>
            <a:r>
              <a:rPr lang="sl-SI" dirty="0"/>
              <a:t>preprost način </a:t>
            </a:r>
            <a:r>
              <a:rPr lang="sl-SI" dirty="0" smtClean="0"/>
              <a:t>bomo obravnavali </a:t>
            </a:r>
            <a:r>
              <a:rPr lang="sl-SI" dirty="0"/>
              <a:t>teme iz vsakdanjega življenja, pri čemer se bodo učenci </a:t>
            </a:r>
            <a:r>
              <a:rPr lang="sl-SI" dirty="0" smtClean="0"/>
              <a:t>naučili:</a:t>
            </a:r>
          </a:p>
          <a:p>
            <a:pPr marL="0" indent="0">
              <a:buNone/>
            </a:pPr>
            <a:r>
              <a:rPr lang="sl-SI" dirty="0" smtClean="0"/>
              <a:t>-   pozdraviti,</a:t>
            </a:r>
          </a:p>
          <a:p>
            <a:pPr marL="0" indent="0">
              <a:buNone/>
            </a:pPr>
            <a:r>
              <a:rPr lang="sl-SI" dirty="0" smtClean="0"/>
              <a:t>-   predstaviti </a:t>
            </a:r>
            <a:r>
              <a:rPr lang="sl-SI" dirty="0"/>
              <a:t>sebe in </a:t>
            </a:r>
            <a:r>
              <a:rPr lang="sl-SI" dirty="0" smtClean="0"/>
              <a:t>druge; </a:t>
            </a:r>
          </a:p>
          <a:p>
            <a:pPr marL="0" indent="0">
              <a:buNone/>
            </a:pPr>
            <a:r>
              <a:rPr lang="sl-SI" dirty="0" smtClean="0"/>
              <a:t>-   opisati </a:t>
            </a:r>
            <a:r>
              <a:rPr lang="sl-SI" dirty="0"/>
              <a:t>dom/hišo, </a:t>
            </a:r>
            <a:endParaRPr lang="sl-SI" dirty="0" smtClean="0"/>
          </a:p>
          <a:p>
            <a:pPr>
              <a:buFontTx/>
              <a:buChar char="-"/>
            </a:pPr>
            <a:r>
              <a:rPr lang="sl-SI" dirty="0" smtClean="0"/>
              <a:t>govorili </a:t>
            </a:r>
            <a:r>
              <a:rPr lang="sl-SI" dirty="0"/>
              <a:t>bomo o barvah, številih</a:t>
            </a:r>
            <a:r>
              <a:rPr lang="sl-SI" dirty="0" smtClean="0"/>
              <a:t>,                                                              </a:t>
            </a:r>
            <a:r>
              <a:rPr lang="sl-SI" dirty="0"/>
              <a:t>prostem času (konjički</a:t>
            </a:r>
            <a:r>
              <a:rPr lang="sl-SI" dirty="0" smtClean="0"/>
              <a:t>), praznovanjih</a:t>
            </a:r>
            <a:r>
              <a:rPr lang="sl-SI" dirty="0"/>
              <a:t>, živalih, šoli, času (dnevi, meseci, letni časi), </a:t>
            </a:r>
            <a:r>
              <a:rPr lang="sl-SI" dirty="0" smtClean="0"/>
              <a:t>hrani, oblačilih… ;</a:t>
            </a:r>
          </a:p>
          <a:p>
            <a:pPr>
              <a:buFontTx/>
              <a:buChar char="-"/>
            </a:pPr>
            <a:r>
              <a:rPr lang="sl-SI" dirty="0" smtClean="0"/>
              <a:t>spoznavali bodo dežele nemškega govornega </a:t>
            </a:r>
          </a:p>
          <a:p>
            <a:pPr marL="0" indent="0">
              <a:buNone/>
            </a:pPr>
            <a:r>
              <a:rPr lang="sl-SI" dirty="0"/>
              <a:t> </a:t>
            </a:r>
            <a:r>
              <a:rPr lang="sl-SI" dirty="0" smtClean="0"/>
              <a:t>   področja in njihove običaje; </a:t>
            </a:r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r>
              <a:rPr lang="sl-SI" dirty="0" smtClean="0"/>
              <a:t>ter </a:t>
            </a:r>
            <a:r>
              <a:rPr lang="sl-SI" dirty="0"/>
              <a:t>pri tem razvijali vse štiri jezikovne </a:t>
            </a:r>
            <a:endParaRPr lang="sl-SI" dirty="0" smtClean="0"/>
          </a:p>
          <a:p>
            <a:pPr marL="0" indent="0">
              <a:buNone/>
            </a:pPr>
            <a:r>
              <a:rPr lang="sl-SI" dirty="0" smtClean="0"/>
              <a:t>spretnosti: </a:t>
            </a:r>
            <a:r>
              <a:rPr lang="sl-SI" dirty="0"/>
              <a:t>slušno, </a:t>
            </a:r>
            <a:r>
              <a:rPr lang="sl-SI" dirty="0" smtClean="0"/>
              <a:t>govorno </a:t>
            </a:r>
            <a:r>
              <a:rPr lang="sl-SI" i="1" dirty="0" smtClean="0"/>
              <a:t>ter kasneje </a:t>
            </a:r>
            <a:r>
              <a:rPr lang="sl-SI" dirty="0"/>
              <a:t>bralno in pisno.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8252" y="1340768"/>
            <a:ext cx="2355029" cy="2043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224" y="4653136"/>
            <a:ext cx="3112418" cy="94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0925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179709" y="-6927"/>
            <a:ext cx="8784976" cy="830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l-SI" sz="1100" b="1" dirty="0" smtClean="0">
              <a:solidFill>
                <a:schemeClr val="accent6"/>
              </a:solidFill>
            </a:endParaRPr>
          </a:p>
          <a:p>
            <a:r>
              <a:rPr lang="sl-SI" sz="3200" b="1" dirty="0" smtClean="0">
                <a:solidFill>
                  <a:schemeClr val="accent6"/>
                </a:solidFill>
              </a:rPr>
              <a:t>Pouk </a:t>
            </a:r>
            <a:r>
              <a:rPr lang="sl-SI" sz="3200" b="1" dirty="0">
                <a:solidFill>
                  <a:schemeClr val="accent6"/>
                </a:solidFill>
              </a:rPr>
              <a:t>poteka na sproščen in igriv način</a:t>
            </a:r>
            <a:r>
              <a:rPr lang="sl-SI" sz="3200" b="1" dirty="0" smtClean="0">
                <a:solidFill>
                  <a:schemeClr val="accent6"/>
                </a:solidFill>
              </a:rPr>
              <a:t>:</a:t>
            </a:r>
          </a:p>
          <a:p>
            <a:endParaRPr lang="sl-SI" sz="800" dirty="0">
              <a:solidFill>
                <a:schemeClr val="accent6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3000" dirty="0"/>
              <a:t>usvajanje jezika z rimami, pesmicami in </a:t>
            </a:r>
            <a:r>
              <a:rPr lang="sl-SI" sz="3000" dirty="0" smtClean="0"/>
              <a:t>izštevankami;</a:t>
            </a:r>
            <a:endParaRPr lang="sl-SI" sz="3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3000" dirty="0"/>
              <a:t>preko </a:t>
            </a:r>
            <a:r>
              <a:rPr lang="sl-SI" sz="3000" dirty="0" smtClean="0"/>
              <a:t>ugank in zgodb, </a:t>
            </a:r>
            <a:r>
              <a:rPr lang="sl-SI" sz="3000" dirty="0"/>
              <a:t>ki </a:t>
            </a:r>
            <a:r>
              <a:rPr lang="sl-SI" sz="3000" dirty="0" smtClean="0"/>
              <a:t>spodbujajo </a:t>
            </a:r>
            <a:r>
              <a:rPr lang="sl-SI" sz="3000" dirty="0"/>
              <a:t>otrokovo </a:t>
            </a:r>
            <a:r>
              <a:rPr lang="sl-SI" sz="3000" dirty="0" smtClean="0"/>
              <a:t>radovednost;</a:t>
            </a:r>
            <a:endParaRPr lang="sl-SI" sz="3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3000" dirty="0"/>
              <a:t>poudarek je na poslušanju in govoru: igra vlog, dialogi</a:t>
            </a:r>
            <a:r>
              <a:rPr lang="sl-SI" sz="3000" dirty="0" smtClean="0"/>
              <a:t>, petje pesmi…;</a:t>
            </a:r>
            <a:endParaRPr lang="sl-SI" sz="3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3000" dirty="0" smtClean="0"/>
              <a:t>medpredmetno </a:t>
            </a:r>
          </a:p>
          <a:p>
            <a:r>
              <a:rPr lang="sl-SI" sz="3000" dirty="0"/>
              <a:t> </a:t>
            </a:r>
            <a:r>
              <a:rPr lang="sl-SI" sz="3000" dirty="0" smtClean="0"/>
              <a:t>  povezovanje…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l-SI" sz="2000" dirty="0" smtClean="0"/>
          </a:p>
          <a:p>
            <a:r>
              <a:rPr lang="sl-SI" sz="3000" b="1" dirty="0">
                <a:solidFill>
                  <a:schemeClr val="accent6">
                    <a:lumMod val="75000"/>
                  </a:schemeClr>
                </a:solidFill>
              </a:rPr>
              <a:t>Učna </a:t>
            </a:r>
            <a:r>
              <a:rPr lang="sl-SI" sz="3000" b="1" dirty="0" smtClean="0">
                <a:solidFill>
                  <a:schemeClr val="accent6">
                    <a:lumMod val="75000"/>
                  </a:schemeClr>
                </a:solidFill>
              </a:rPr>
              <a:t>gradiva:</a:t>
            </a:r>
          </a:p>
          <a:p>
            <a:r>
              <a:rPr lang="sl-SI" sz="3000" b="1" dirty="0" smtClean="0"/>
              <a:t>- začetno učenje:</a:t>
            </a:r>
          </a:p>
          <a:p>
            <a:r>
              <a:rPr lang="sl-SI" sz="3000" dirty="0" smtClean="0"/>
              <a:t> </a:t>
            </a:r>
            <a:r>
              <a:rPr lang="sl-SI" sz="3000" dirty="0" smtClean="0">
                <a:hlinkClick r:id="rId2"/>
              </a:rPr>
              <a:t>spletna učilnica</a:t>
            </a:r>
            <a:r>
              <a:rPr lang="sl-SI" sz="3000" dirty="0" smtClean="0"/>
              <a:t>,</a:t>
            </a:r>
          </a:p>
          <a:p>
            <a:r>
              <a:rPr lang="sl-SI" sz="3000" dirty="0" smtClean="0"/>
              <a:t>  zvezek</a:t>
            </a:r>
            <a:r>
              <a:rPr lang="sl-SI" sz="3000" dirty="0"/>
              <a:t>. </a:t>
            </a:r>
            <a:endParaRPr lang="sl-SI" sz="3000" dirty="0" smtClean="0"/>
          </a:p>
          <a:p>
            <a:r>
              <a:rPr lang="sl-SI" sz="3000" dirty="0" smtClean="0"/>
              <a:t>- </a:t>
            </a:r>
            <a:r>
              <a:rPr lang="sl-SI" sz="3000" b="1" dirty="0" smtClean="0"/>
              <a:t>kasneje po dogovoru</a:t>
            </a:r>
            <a:r>
              <a:rPr lang="sl-SI" sz="3000" dirty="0" smtClean="0"/>
              <a:t>.</a:t>
            </a:r>
            <a:endParaRPr lang="sl-SI" sz="3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l-SI" sz="3000" dirty="0"/>
          </a:p>
          <a:p>
            <a:endParaRPr lang="sl-SI" dirty="0" smtClean="0"/>
          </a:p>
          <a:p>
            <a:endParaRPr lang="sl-SI" dirty="0"/>
          </a:p>
          <a:p>
            <a:endParaRPr lang="sl-SI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953" y="3140968"/>
            <a:ext cx="5112765" cy="3225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56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242426"/>
            <a:ext cx="8759856" cy="6354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0301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jeZBesedilom 2"/>
          <p:cNvSpPr txBox="1"/>
          <p:nvPr/>
        </p:nvSpPr>
        <p:spPr>
          <a:xfrm>
            <a:off x="211204" y="188640"/>
            <a:ext cx="892292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1" dirty="0" smtClean="0">
                <a:solidFill>
                  <a:schemeClr val="accent6">
                    <a:lumMod val="75000"/>
                  </a:schemeClr>
                </a:solidFill>
              </a:rPr>
              <a:t>Kakšna je razlika med nemščino kot NIP </a:t>
            </a:r>
            <a:r>
              <a:rPr lang="sl-SI" sz="2800" b="1" dirty="0" smtClean="0">
                <a:solidFill>
                  <a:schemeClr val="accent6">
                    <a:lumMod val="75000"/>
                  </a:schemeClr>
                </a:solidFill>
              </a:rPr>
              <a:t>(neobvezni izbirni predmet) </a:t>
            </a:r>
            <a:r>
              <a:rPr lang="sl-SI" sz="3200" b="1" dirty="0" smtClean="0">
                <a:solidFill>
                  <a:schemeClr val="accent6">
                    <a:lumMod val="75000"/>
                  </a:schemeClr>
                </a:solidFill>
              </a:rPr>
              <a:t>in OIV </a:t>
            </a:r>
            <a:r>
              <a:rPr lang="sl-SI" sz="2800" b="1" dirty="0" smtClean="0">
                <a:solidFill>
                  <a:schemeClr val="accent6">
                    <a:lumMod val="75000"/>
                  </a:schemeClr>
                </a:solidFill>
              </a:rPr>
              <a:t>(obvezni izbirni predmet)?</a:t>
            </a:r>
          </a:p>
          <a:p>
            <a:endParaRPr lang="sl-SI" sz="3200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sl-SI" sz="2800" dirty="0" smtClean="0"/>
              <a:t>Kot </a:t>
            </a:r>
            <a:r>
              <a:rPr lang="sl-SI" sz="2800" b="1" dirty="0" smtClean="0"/>
              <a:t>NIP</a:t>
            </a:r>
            <a:r>
              <a:rPr lang="sl-SI" sz="2800" dirty="0" smtClean="0"/>
              <a:t> se učenci nemščino lahko začnejo učiti že v 4. razredu in </a:t>
            </a:r>
            <a:r>
              <a:rPr lang="sl-SI" sz="2800" u="sng" dirty="0" smtClean="0"/>
              <a:t>kontinuirano</a:t>
            </a:r>
            <a:r>
              <a:rPr lang="sl-SI" sz="2800" dirty="0" smtClean="0"/>
              <a:t> nadaljujejo z učenjem do 9. razreda</a:t>
            </a:r>
            <a:r>
              <a:rPr lang="sl-SI" sz="3200" dirty="0" smtClean="0"/>
              <a:t>. </a:t>
            </a:r>
          </a:p>
          <a:p>
            <a:endParaRPr lang="sl-SI" sz="1600" dirty="0" smtClean="0"/>
          </a:p>
          <a:p>
            <a:r>
              <a:rPr lang="sl-SI" sz="2800" dirty="0" smtClean="0"/>
              <a:t>V kolikor izberejo nemščino kot NIP v tretji triadi (7.-9.r) imajo 2 uri tedensko in jim ti dve uri ne štejeta v fond ur, kar posledično pomeni, da lahko izberejo še 2 ali 3 ure ostalih predmetov.</a:t>
            </a:r>
          </a:p>
          <a:p>
            <a:endParaRPr lang="sl-SI" sz="1600" dirty="0" smtClean="0"/>
          </a:p>
          <a:p>
            <a:r>
              <a:rPr lang="sl-SI" sz="2800" dirty="0" smtClean="0"/>
              <a:t>Če pa vzamejo nemščino kot OIV v zadnji triadi, pa ne potrebujejo nobenega izbirnega predmeta več ali pa imajo lahko največ še enega.</a:t>
            </a:r>
          </a:p>
          <a:p>
            <a:endParaRPr lang="sl-SI" sz="1400" dirty="0"/>
          </a:p>
        </p:txBody>
      </p:sp>
    </p:spTree>
    <p:extLst>
      <p:ext uri="{BB962C8B-B14F-4D97-AF65-F5344CB8AC3E}">
        <p14:creationId xmlns:p14="http://schemas.microsoft.com/office/powerpoint/2010/main" val="1895775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7772400" cy="578495"/>
          </a:xfrm>
        </p:spPr>
        <p:txBody>
          <a:bodyPr>
            <a:normAutofit fontScale="90000"/>
          </a:bodyPr>
          <a:lstStyle/>
          <a:p>
            <a:r>
              <a:rPr lang="sl-SI" b="1" dirty="0" smtClean="0">
                <a:solidFill>
                  <a:schemeClr val="accent6"/>
                </a:solidFill>
              </a:rPr>
              <a:t>Namesto zaključka…</a:t>
            </a:r>
            <a:endParaRPr lang="sl-SI" b="1" dirty="0">
              <a:solidFill>
                <a:schemeClr val="accent6"/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226734" y="836712"/>
            <a:ext cx="8737754" cy="4608512"/>
          </a:xfrm>
        </p:spPr>
        <p:txBody>
          <a:bodyPr/>
          <a:lstStyle/>
          <a:p>
            <a:pPr lvl="0" algn="l"/>
            <a:r>
              <a:rPr lang="pt-BR" sz="2800" dirty="0">
                <a:solidFill>
                  <a:schemeClr val="tx1"/>
                </a:solidFill>
              </a:rPr>
              <a:t>Nemščina nas </a:t>
            </a:r>
            <a:r>
              <a:rPr lang="pt-BR" sz="2800" dirty="0" smtClean="0">
                <a:solidFill>
                  <a:schemeClr val="tx1"/>
                </a:solidFill>
              </a:rPr>
              <a:t>obdaja</a:t>
            </a:r>
            <a:r>
              <a:rPr lang="sl-SI" sz="2800" dirty="0" smtClean="0">
                <a:solidFill>
                  <a:schemeClr val="tx1"/>
                </a:solidFill>
              </a:rPr>
              <a:t> na vsakem koraku in tako je še danes v slovenskem jeziku veliko besed</a:t>
            </a:r>
            <a:r>
              <a:rPr lang="sl-SI" altLang="sl-SI" sz="2800" dirty="0" smtClean="0">
                <a:solidFill>
                  <a:schemeClr val="tx1"/>
                </a:solidFill>
                <a:cs typeface="Arial" pitchFamily="34" charset="0"/>
              </a:rPr>
              <a:t>, </a:t>
            </a:r>
            <a:r>
              <a:rPr lang="sl-SI" altLang="sl-SI" sz="2800" dirty="0">
                <a:solidFill>
                  <a:schemeClr val="tx1"/>
                </a:solidFill>
                <a:cs typeface="Arial" pitchFamily="34" charset="0"/>
              </a:rPr>
              <a:t>ki prvotno izhajajo iz nemščine</a:t>
            </a:r>
            <a:r>
              <a:rPr lang="sl-SI" altLang="sl-SI" sz="2800" dirty="0" smtClean="0">
                <a:solidFill>
                  <a:schemeClr val="tx1"/>
                </a:solidFill>
                <a:cs typeface="Arial" pitchFamily="34" charset="0"/>
              </a:rPr>
              <a:t>. A se spomnite kakšne?  </a:t>
            </a:r>
            <a:endParaRPr lang="sl-SI" dirty="0" smtClean="0">
              <a:solidFill>
                <a:schemeClr val="tx1"/>
              </a:solidFill>
            </a:endParaRPr>
          </a:p>
          <a:p>
            <a:endParaRPr lang="sl-SI" dirty="0"/>
          </a:p>
        </p:txBody>
      </p:sp>
      <p:sp>
        <p:nvSpPr>
          <p:cNvPr id="4" name="Pravokotnik 3"/>
          <p:cNvSpPr/>
          <p:nvPr/>
        </p:nvSpPr>
        <p:spPr>
          <a:xfrm>
            <a:off x="179512" y="6055135"/>
            <a:ext cx="871296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AT" sz="3400" b="1" dirty="0">
                <a:solidFill>
                  <a:schemeClr val="accent6">
                    <a:lumMod val="75000"/>
                  </a:schemeClr>
                </a:solidFill>
              </a:rPr>
              <a:t>Englisch ist ein </a:t>
            </a:r>
            <a:r>
              <a:rPr lang="sl-SI" sz="3400" b="1" dirty="0" smtClean="0">
                <a:solidFill>
                  <a:schemeClr val="accent6">
                    <a:lumMod val="75000"/>
                  </a:schemeClr>
                </a:solidFill>
              </a:rPr>
              <a:t>M</a:t>
            </a:r>
            <a:r>
              <a:rPr lang="de-AT" sz="3400" b="1" dirty="0" smtClean="0">
                <a:solidFill>
                  <a:schemeClr val="accent6">
                    <a:lumMod val="75000"/>
                  </a:schemeClr>
                </a:solidFill>
              </a:rPr>
              <a:t>uss</a:t>
            </a:r>
            <a:r>
              <a:rPr lang="de-AT" sz="3400" b="1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de-AT" sz="3400" b="1" dirty="0" smtClean="0">
                <a:solidFill>
                  <a:schemeClr val="accent6">
                    <a:lumMod val="75000"/>
                  </a:schemeClr>
                </a:solidFill>
              </a:rPr>
              <a:t>Deutsch </a:t>
            </a:r>
            <a:r>
              <a:rPr lang="de-AT" sz="3400" b="1" dirty="0">
                <a:solidFill>
                  <a:schemeClr val="accent6">
                    <a:lumMod val="75000"/>
                  </a:schemeClr>
                </a:solidFill>
              </a:rPr>
              <a:t>ist ein </a:t>
            </a:r>
            <a:r>
              <a:rPr lang="sl-SI" sz="3400" b="1" dirty="0" smtClean="0">
                <a:solidFill>
                  <a:schemeClr val="accent6">
                    <a:lumMod val="75000"/>
                  </a:schemeClr>
                </a:solidFill>
              </a:rPr>
              <a:t>P</a:t>
            </a:r>
            <a:r>
              <a:rPr lang="de-AT" sz="3400" b="1" dirty="0" smtClean="0">
                <a:solidFill>
                  <a:schemeClr val="accent6">
                    <a:lumMod val="75000"/>
                  </a:schemeClr>
                </a:solidFill>
              </a:rPr>
              <a:t>lus</a:t>
            </a:r>
            <a:r>
              <a:rPr lang="sl-SI" sz="3400" b="1" dirty="0">
                <a:solidFill>
                  <a:schemeClr val="accent6">
                    <a:lumMod val="75000"/>
                  </a:schemeClr>
                </a:solidFill>
              </a:rPr>
              <a:t>!</a:t>
            </a:r>
            <a:endParaRPr lang="de-AT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7038444"/>
              </p:ext>
            </p:extLst>
          </p:nvPr>
        </p:nvGraphicFramePr>
        <p:xfrm>
          <a:off x="1187624" y="2351815"/>
          <a:ext cx="6540387" cy="3703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01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801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801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slovensko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narečno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nemško</a:t>
                      </a:r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dirty="0" smtClean="0"/>
                        <a:t>pospravljati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err="1" smtClean="0"/>
                        <a:t>pucati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noProof="0" dirty="0" smtClean="0"/>
                        <a:t>putzen</a:t>
                      </a:r>
                      <a:endParaRPr lang="de-AT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dirty="0" smtClean="0"/>
                        <a:t>zajtrk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err="1" smtClean="0"/>
                        <a:t>fruštek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noProof="0" dirty="0" smtClean="0"/>
                        <a:t>das Frühstück</a:t>
                      </a:r>
                      <a:endParaRPr lang="de-AT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dirty="0" smtClean="0"/>
                        <a:t>steklenica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err="1" smtClean="0"/>
                        <a:t>flaša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noProof="0" dirty="0" smtClean="0"/>
                        <a:t>die Flasche</a:t>
                      </a:r>
                      <a:endParaRPr lang="de-AT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dirty="0" smtClean="0"/>
                        <a:t>sladkor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err="1" smtClean="0"/>
                        <a:t>cuker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noProof="0" dirty="0" smtClean="0"/>
                        <a:t>der Zucker</a:t>
                      </a:r>
                      <a:endParaRPr lang="de-AT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dirty="0" smtClean="0"/>
                        <a:t>čas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err="1" smtClean="0"/>
                        <a:t>cajt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noProof="0" dirty="0" smtClean="0"/>
                        <a:t>die Zeit</a:t>
                      </a:r>
                      <a:endParaRPr lang="de-AT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dirty="0" smtClean="0"/>
                        <a:t>preproga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err="1" smtClean="0"/>
                        <a:t>tepih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noProof="0" dirty="0" smtClean="0"/>
                        <a:t>der Teppich</a:t>
                      </a:r>
                      <a:endParaRPr lang="de-AT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dirty="0" smtClean="0"/>
                        <a:t>krožnik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err="1" smtClean="0"/>
                        <a:t>taler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noProof="0" dirty="0" smtClean="0"/>
                        <a:t>der Teller</a:t>
                      </a:r>
                      <a:endParaRPr lang="de-AT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dirty="0" smtClean="0"/>
                        <a:t>izvijač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err="1" smtClean="0"/>
                        <a:t>šraufnciger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noProof="0" dirty="0" smtClean="0"/>
                        <a:t>der Schraubenzieher</a:t>
                      </a:r>
                      <a:endParaRPr lang="de-AT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7408">
                <a:tc>
                  <a:txBody>
                    <a:bodyPr/>
                    <a:lstStyle/>
                    <a:p>
                      <a:r>
                        <a:rPr lang="sl-SI" dirty="0" smtClean="0"/>
                        <a:t>zrak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err="1" smtClean="0"/>
                        <a:t>luft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noProof="0" dirty="0" smtClean="0"/>
                        <a:t>die Luft</a:t>
                      </a:r>
                      <a:endParaRPr lang="de-AT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872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1157</TotalTime>
  <Words>417</Words>
  <Application>Microsoft Office PowerPoint</Application>
  <PresentationFormat>Diaprojekcija na zaslonu (4:3)</PresentationFormat>
  <Paragraphs>77</Paragraphs>
  <Slides>7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Officeova tema</vt:lpstr>
      <vt:lpstr>          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Namesto zaključka…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Študijski program izpopoln  DIDAKTIKA MATEMATIKE</dc:title>
  <dc:creator>TJA-GEO</dc:creator>
  <cp:lastModifiedBy>Roman</cp:lastModifiedBy>
  <cp:revision>78</cp:revision>
  <dcterms:created xsi:type="dcterms:W3CDTF">2014-02-10T12:02:15Z</dcterms:created>
  <dcterms:modified xsi:type="dcterms:W3CDTF">2019-04-17T07:42:37Z</dcterms:modified>
</cp:coreProperties>
</file>