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4" r:id="rId5"/>
    <p:sldId id="266" r:id="rId6"/>
    <p:sldId id="270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20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59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43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7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746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452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3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81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367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5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8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9F3C-1C7A-4ED8-8CD6-A85E48B57410}" type="datetimeFigureOut">
              <a:rPr lang="sl-SI" smtClean="0"/>
              <a:t>2. 05. 2019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60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VEZENJE.%20iz%20splet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osnovni+stebelni+vbod&amp;rlz=1C1EJFA_enSI722SI723&amp;source=lnms&amp;tbm=isch&amp;sa=X&amp;ved=0ahUKEwjarO-29vrhAhWtw4sKHWWfDegQ_AUIDigB&amp;biw=1366&amp;bih=608#imgrc=PAkFeNXfHh7zsM: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plo%C5%A1%C4%8Dati+vbod&amp;rlz=1C1EJFA_enSI722SI723&amp;source=lnms&amp;tbm=isch&amp;sa=X&amp;ved=0ahUKEwj74N7t-PrhAhXpwosKHXDYDJgQ_AUID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EJFA_enSI722SI723&amp;biw=1366&amp;bih=608&amp;tbm=isch&amp;sa=1&amp;ei=H-XJXLf1JcP2kwWKuLmAAg&amp;q=SLIKARSKI+VBOD&amp;oq=SLIKARSKI+VBOD&amp;gs_l=img.3...2500.4090..4980...0.0..0.237.873.0j4j1......1....1..gws-wiz-img.......0j0i30.TZ-PJToqX0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rlz=1C1EJFA_enSI722SI723&amp;biw=1366&amp;bih=608&amp;tbm=isch&amp;sa=1&amp;ei=JuXJXIv_L_-Bi-gP-b6OkA4&amp;q=MARJETI%C4%8CNI+VBOD&amp;oq=MARJETI%C4%8CNI+VBOD&amp;gs_l=img.3...86235.92663..93349...1.0..0.200.2685.0j14j2......1....1..gws-wiz-img.....0..35i39j0j0i5i30j0i30j0i24.V34C5ewYQtY#imgrc=LYwqUnmAPVxCAM: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EJFA_enSI722SI723&amp;biw=1366&amp;bih=608&amp;tbm=isch&amp;sa=1&amp;ei=vejJXKufI93KgweYuJiYDA&amp;q=ri%C5%A1elje+vezenje&amp;oq=ri%C5%A1elje&amp;gs_l=img.1.2.0j0i30l5.62105.63576..68034...0.0..0.190.346.0j2......1....1..gws-wiz-img.Mz4fZboBJL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b="1" dirty="0" smtClean="0">
                <a:latin typeface="Castellar" panose="020A0402060406010301" pitchFamily="18" charset="0"/>
              </a:rPr>
              <a:t>VEZENJE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b="1" dirty="0" smtClean="0"/>
              <a:t>Učiteljica: Majda Kočevar </a:t>
            </a:r>
            <a:r>
              <a:rPr lang="sl-SI" sz="3100" b="1" dirty="0" err="1" smtClean="0"/>
              <a:t>Klaužer</a:t>
            </a:r>
            <a:endParaRPr lang="sl-SI" sz="31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/>
          <a:stretch/>
        </p:blipFill>
        <p:spPr>
          <a:xfrm rot="5400000">
            <a:off x="7646534" y="3634520"/>
            <a:ext cx="3935980" cy="36345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20063" r="-4184" b="14592"/>
          <a:stretch/>
        </p:blipFill>
        <p:spPr>
          <a:xfrm rot="10800000">
            <a:off x="-492861" y="3602038"/>
            <a:ext cx="5526749" cy="2860347"/>
          </a:xfrm>
          <a:prstGeom prst="rect">
            <a:avLst/>
          </a:prstGeom>
        </p:spPr>
      </p:pic>
      <p:sp>
        <p:nvSpPr>
          <p:cNvPr id="7" name="AutoShape 2" descr="Image result for VEZENJE UÄNI NAÄ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62" y="3509963"/>
            <a:ext cx="2794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Castellar" panose="020A0402060406010301" pitchFamily="18" charset="0"/>
              </a:rPr>
              <a:t>KRATICE: VEO, VES, VEA</a:t>
            </a:r>
            <a:endParaRPr lang="sl-SI" b="1" dirty="0">
              <a:latin typeface="Castellar" panose="020A0402060406010301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Vezenje  je triletni izbirni predmet za učence 7., 8. in 9. razreda (lahko tudi krajši) in ni vezan na razred. </a:t>
            </a:r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Letno število ur: 35</a:t>
            </a:r>
          </a:p>
          <a:p>
            <a:endParaRPr lang="sl-SI" dirty="0" smtClean="0"/>
          </a:p>
          <a:p>
            <a:r>
              <a:rPr lang="sl-SI" dirty="0" smtClean="0"/>
              <a:t>Število ur na teden: 1</a:t>
            </a:r>
          </a:p>
          <a:p>
            <a:endParaRPr lang="sl-SI" dirty="0"/>
          </a:p>
          <a:p>
            <a:r>
              <a:rPr lang="sl-SI" dirty="0" smtClean="0">
                <a:hlinkClick r:id="rId2" action="ppaction://hlinkfile"/>
              </a:rPr>
              <a:t>VEZENJE. iz spleta.pdf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9965" y="2942018"/>
            <a:ext cx="4475408" cy="33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4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1. Osnovni </a:t>
            </a:r>
            <a:r>
              <a:rPr lang="sl-SI" b="1" dirty="0"/>
              <a:t>vbodi in tehnika </a:t>
            </a:r>
            <a:r>
              <a:rPr lang="sl-SI" b="1" dirty="0" smtClean="0"/>
              <a:t>vezenja (VEO)</a:t>
            </a:r>
          </a:p>
          <a:p>
            <a:endParaRPr lang="sl-SI" b="1" dirty="0" smtClean="0"/>
          </a:p>
          <a:p>
            <a:r>
              <a:rPr lang="sl-SI" b="1" dirty="0" smtClean="0"/>
              <a:t>2.</a:t>
            </a:r>
            <a:r>
              <a:rPr lang="sl-SI" dirty="0" smtClean="0"/>
              <a:t> </a:t>
            </a:r>
            <a:r>
              <a:rPr lang="sl-SI" b="1" dirty="0" smtClean="0"/>
              <a:t>Slikarski</a:t>
            </a:r>
            <a:r>
              <a:rPr lang="sl-SI" b="1" dirty="0"/>
              <a:t>, marjetični in gobelinski </a:t>
            </a:r>
            <a:r>
              <a:rPr lang="sl-SI" b="1" dirty="0" smtClean="0"/>
              <a:t>vbod (VES)</a:t>
            </a:r>
          </a:p>
          <a:p>
            <a:endParaRPr lang="sl-SI" b="1" dirty="0" smtClean="0"/>
          </a:p>
          <a:p>
            <a:r>
              <a:rPr lang="sl-SI" b="1" dirty="0" smtClean="0"/>
              <a:t>3. Angleško </a:t>
            </a:r>
            <a:r>
              <a:rPr lang="sl-SI" b="1" dirty="0"/>
              <a:t>vezenje in </a:t>
            </a:r>
            <a:r>
              <a:rPr lang="sl-SI" b="1" dirty="0" err="1"/>
              <a:t>rišelje</a:t>
            </a:r>
            <a:r>
              <a:rPr lang="sl-SI" b="1" dirty="0"/>
              <a:t> </a:t>
            </a:r>
            <a:r>
              <a:rPr lang="sl-SI" b="1" dirty="0" smtClean="0"/>
              <a:t>vezenje (VEA)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2073" y="3320336"/>
            <a:ext cx="3689795" cy="27673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791" y="4805653"/>
            <a:ext cx="1992290" cy="14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1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Algerian" panose="04020705040A02060702" pitchFamily="82" charset="0"/>
              </a:rPr>
              <a:t>SPLOŠNI CILJI</a:t>
            </a:r>
            <a:endParaRPr lang="sl-SI" b="1" dirty="0"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Učenci pri praktičnem delu razvijajo ročne spretnosti, pridobivajo delovne navade, krepijo pozornost, natančnost, vztrajnost in potrpežljivost. </a:t>
            </a:r>
            <a:endParaRPr lang="sl-SI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Učencem </a:t>
            </a: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želim posredovati znanja s področja vezenja in vezenin in tako obuditi kulturno dediščino. </a:t>
            </a:r>
          </a:p>
          <a:p>
            <a:pPr marL="0" indent="0">
              <a:buNone/>
            </a:pPr>
            <a:endParaRPr lang="sl-SI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Učenci </a:t>
            </a: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spoznajo vezenine in načine vezenja kot </a:t>
            </a:r>
            <a:endParaRPr lang="sl-SI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pomemben </a:t>
            </a: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element kulturne dediščine. 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3" y="1644993"/>
            <a:ext cx="696398" cy="933317"/>
          </a:xfrm>
          <a:prstGeom prst="rect">
            <a:avLst/>
          </a:prstGeom>
        </p:spPr>
      </p:pic>
      <p:sp>
        <p:nvSpPr>
          <p:cNvPr id="6" name="AutoShape 4" descr="Image result for SLIKE, IG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5" y="3534635"/>
            <a:ext cx="696398" cy="93331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2" y="4525383"/>
            <a:ext cx="696398" cy="93331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8180" y="3873512"/>
            <a:ext cx="2711003" cy="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2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Algerian" panose="04020705040A02060702" pitchFamily="82" charset="0"/>
              </a:rPr>
              <a:t>OSNOVNI VBODI IN TEHNIKE VEZENJA (VEO)</a:t>
            </a:r>
            <a:endParaRPr lang="sl-SI" b="1" dirty="0"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r>
              <a:rPr lang="sl-SI" dirty="0" smtClean="0"/>
              <a:t>Načrtovanje vzorcev</a:t>
            </a:r>
          </a:p>
          <a:p>
            <a:endParaRPr lang="sl-SI" dirty="0"/>
          </a:p>
          <a:p>
            <a:r>
              <a:rPr lang="sl-SI" dirty="0" smtClean="0"/>
              <a:t>Enostavni stebelni vbod</a:t>
            </a:r>
          </a:p>
          <a:p>
            <a:endParaRPr lang="sl-SI" dirty="0" smtClean="0"/>
          </a:p>
          <a:p>
            <a:r>
              <a:rPr lang="sl-SI" dirty="0" smtClean="0"/>
              <a:t>Široki stebelni bod</a:t>
            </a:r>
          </a:p>
          <a:p>
            <a:endParaRPr lang="sl-SI" dirty="0" smtClean="0"/>
          </a:p>
          <a:p>
            <a:r>
              <a:rPr lang="sl-SI" dirty="0" smtClean="0"/>
              <a:t>Ploščati vbod in zančni vbod</a:t>
            </a:r>
          </a:p>
          <a:p>
            <a:endParaRPr lang="sl-SI" dirty="0" smtClean="0"/>
          </a:p>
          <a:p>
            <a:r>
              <a:rPr lang="sl-SI" dirty="0" smtClean="0"/>
              <a:t>Enostavni križni vbod   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osnovni stebelni vb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Image result for osnovni stebelni vb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195" y="2108848"/>
            <a:ext cx="2650288" cy="2424732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7913194" y="4156723"/>
            <a:ext cx="3999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800" dirty="0" smtClean="0">
              <a:hlinkClick r:id="rId3"/>
            </a:endParaRPr>
          </a:p>
          <a:p>
            <a:endParaRPr lang="sl-SI" sz="800" dirty="0">
              <a:hlinkClick r:id="rId3"/>
            </a:endParaRPr>
          </a:p>
          <a:p>
            <a:endParaRPr lang="sl-SI" sz="800" dirty="0" smtClean="0">
              <a:hlinkClick r:id="rId3"/>
            </a:endParaRPr>
          </a:p>
          <a:p>
            <a:endParaRPr lang="sl-SI" sz="800" dirty="0">
              <a:hlinkClick r:id="rId3"/>
            </a:endParaRPr>
          </a:p>
          <a:p>
            <a:r>
              <a:rPr lang="sl-SI" sz="800" dirty="0" smtClean="0">
                <a:hlinkClick r:id="rId3"/>
              </a:rPr>
              <a:t>https</a:t>
            </a:r>
            <a:r>
              <a:rPr lang="sl-SI" sz="800" dirty="0">
                <a:hlinkClick r:id="rId3"/>
              </a:rPr>
              <a:t>://www.google.com/search?q=osnovni+stebelni+vbod&amp;rlz=1C1EJFA_enSI722SI723&amp;source=lnms&amp;tbm=isch&amp;sa=X&amp;ved=0ahUKEwjarO-29vrhAhWtw4sKHWWfDegQ_AUIDigB&amp;biw=1366&amp;bih=608#imgrc=PAkFeNXfHh7zsM:</a:t>
            </a:r>
            <a:endParaRPr lang="sl-SI" sz="8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076" y="2257105"/>
            <a:ext cx="2009775" cy="2276475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5417712" y="4673258"/>
            <a:ext cx="249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hlinkClick r:id="rId5"/>
              </a:rPr>
              <a:t>https://www.google.com/search?q=ploščati+vbod&amp;rlz=1C1EJFA_enSI722SI723&amp;source=lnms&amp;tbm=isch&amp;sa=X&amp;ved=0ahUKEwj74N7t-PrhAhXpwosKHXDYDJgQ_AUID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421786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lgerian" panose="04020705040A02060702" pitchFamily="82" charset="0"/>
              </a:rPr>
              <a:t>OCENJEVANJE</a:t>
            </a:r>
            <a:endParaRPr lang="sl-SI" dirty="0"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TRI OCENE V ŠOLSKEM LETU IZ PREDSTAVITVE </a:t>
            </a:r>
            <a:r>
              <a:rPr lang="sl-SI" smtClean="0"/>
              <a:t>IN  IZDELKI VEZENJA </a:t>
            </a:r>
            <a:r>
              <a:rPr lang="sl-SI" dirty="0" smtClean="0"/>
              <a:t>RAZLIČNIH VBODOV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60124" y="4584878"/>
            <a:ext cx="3030828" cy="22731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4292" y="4575220"/>
            <a:ext cx="3043706" cy="22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Algerian" panose="04020705040A02060702" pitchFamily="82" charset="0"/>
              </a:rPr>
              <a:t>SLIKARSKI, MARJETIČNI IN GOBELINSKI VBOD</a:t>
            </a:r>
            <a:endParaRPr lang="sl-SI" b="1" dirty="0"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l-SI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slikarski </a:t>
            </a: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vbod </a:t>
            </a:r>
            <a:endParaRPr lang="sl-SI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l-SI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marjetični </a:t>
            </a: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vbod </a:t>
            </a:r>
            <a:endParaRPr lang="sl-SI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l-SI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gobelinski </a:t>
            </a: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vbod </a:t>
            </a:r>
            <a:endParaRPr lang="sl-SI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84" y="2122488"/>
            <a:ext cx="2266950" cy="20193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426039" y="44386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>
                <a:hlinkClick r:id="rId3"/>
              </a:rPr>
              <a:t>https://www.google.com/search?rlz=1C1EJFA_enSI722SI723&amp;biw=1366&amp;bih=608&amp;tbm=isch&amp;sa=1&amp;ei=H-XJXLf1JcP2kwWKuLmAAg&amp;q=SLIKARSKI+VBOD&amp;oq=SLIKARSKI+VBOD&amp;gs_l=img.3...2500.4090..4980...0.0..0.237.873.0j4j1......1....1..gws-wiz-img.......0j0i30.TZ-PJToqX00</a:t>
            </a:r>
            <a:endParaRPr lang="sl-SI" sz="800" dirty="0"/>
          </a:p>
        </p:txBody>
      </p:sp>
      <p:pic>
        <p:nvPicPr>
          <p:cNvPr id="4100" name="Picture 4" descr="Image result for MARJETIÄNI VB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56" y="2166937"/>
            <a:ext cx="29622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7315200" y="3695231"/>
            <a:ext cx="4700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hlinkClick r:id="rId5"/>
              </a:rPr>
              <a:t>https://www.google.com/search?rlz=1C1EJFA_enSI722SI723&amp;biw=1366&amp;bih=608&amp;tbm=isch&amp;sa=1&amp;ei=JuXJXIv_L_-Bi-gP-b6OkA4&amp;q=MARJETI%C4%8CNI+VBOD&amp;oq=MARJETI%C4%8CNI+VBOD&amp;gs_l=img.3...86235.92663..93349...1.0..0.200.2685.0j14j2......1....1..gws-wiz-img.....0..35i39j0j0i5i30j0i30j0i24.V34C5ewYQtY#imgrc=LYwqUnmAPVxCAM: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278854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lgerian" panose="04020705040A02060702" pitchFamily="82" charset="0"/>
              </a:rPr>
              <a:t>ANGLEŠKO VEZENJE IN RIŠELJE</a:t>
            </a:r>
            <a:endParaRPr lang="sl-SI" dirty="0"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7337" y="1227137"/>
            <a:ext cx="10515600" cy="4351338"/>
          </a:xfrm>
        </p:spPr>
        <p:txBody>
          <a:bodyPr/>
          <a:lstStyle/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l-SI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angleško </a:t>
            </a: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vezenje </a:t>
            </a:r>
            <a:endParaRPr lang="sl-SI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l-SI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rišelje</a:t>
            </a:r>
            <a:r>
              <a:rPr lang="sl-SI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vezenje </a:t>
            </a:r>
          </a:p>
        </p:txBody>
      </p:sp>
      <p:pic>
        <p:nvPicPr>
          <p:cNvPr id="7" name="Picture 2" descr="Image result for riÅ¡elje vez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7" y="195593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820732" y="3803784"/>
            <a:ext cx="7628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hlinkClick r:id="rId3"/>
              </a:rPr>
              <a:t>https://www.google.com/search?rlz=1C1EJFA_enSI722SI723&amp;biw=1366&amp;bih=608&amp;tbm=isch&amp;sa=1&amp;ei=vejJXKufI93KgweYuJiYDA&amp;q=ri%C5%A1elje+vezenje&amp;oq=ri%C5%A1elje&amp;gs_l=img.1.2.0j0i30l5.62105.63576..68034...0.0..0.190.346.0j2......1....1..gws-wiz-img.Mz4fZboBJLk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64018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lgerian" panose="04020705040A02060702" pitchFamily="82" charset="0"/>
              </a:rPr>
              <a:t>KAJ POTREBUJEMO?</a:t>
            </a:r>
            <a:endParaRPr lang="sl-SI" dirty="0"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bombažno </a:t>
            </a:r>
            <a:r>
              <a:rPr lang="sl-SI" dirty="0"/>
              <a:t>platno za vezenje ( belo ali </a:t>
            </a:r>
            <a:r>
              <a:rPr lang="sl-SI" dirty="0" smtClean="0"/>
              <a:t>barvasto- imamo v šoli), 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  <a:p>
            <a:r>
              <a:rPr lang="sl-SI" dirty="0" smtClean="0"/>
              <a:t>prejico </a:t>
            </a:r>
            <a:r>
              <a:rPr lang="sl-SI" dirty="0"/>
              <a:t>različnih barv,</a:t>
            </a:r>
          </a:p>
          <a:p>
            <a:endParaRPr lang="sl-SI" dirty="0" smtClean="0"/>
          </a:p>
          <a:p>
            <a:r>
              <a:rPr lang="sl-SI" dirty="0" smtClean="0"/>
              <a:t>srednje </a:t>
            </a:r>
            <a:r>
              <a:rPr lang="sl-SI" dirty="0"/>
              <a:t>veliko šivanko z daljšim ušesom in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ostro </a:t>
            </a:r>
            <a:r>
              <a:rPr lang="sl-SI" dirty="0"/>
              <a:t>konico</a:t>
            </a:r>
            <a:r>
              <a:rPr lang="sl-SI" dirty="0" smtClean="0"/>
              <a:t>,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krajše </a:t>
            </a:r>
            <a:r>
              <a:rPr lang="sl-SI" dirty="0"/>
              <a:t>škarje z zaobljeno konico</a:t>
            </a:r>
            <a:r>
              <a:rPr lang="sl-SI" dirty="0" smtClean="0"/>
              <a:t>,</a:t>
            </a:r>
          </a:p>
          <a:p>
            <a:endParaRPr lang="sl-SI" dirty="0"/>
          </a:p>
          <a:p>
            <a:r>
              <a:rPr lang="sl-SI" dirty="0"/>
              <a:t> </a:t>
            </a:r>
            <a:r>
              <a:rPr lang="sl-SI" dirty="0" smtClean="0"/>
              <a:t>naprstnik  </a:t>
            </a:r>
            <a:r>
              <a:rPr lang="sl-SI" dirty="0"/>
              <a:t>in ščitnik za </a:t>
            </a:r>
            <a:r>
              <a:rPr lang="sl-SI" dirty="0" smtClean="0"/>
              <a:t>prst. 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6573" b="2760"/>
          <a:stretch/>
        </p:blipFill>
        <p:spPr>
          <a:xfrm rot="16200000">
            <a:off x="7622698" y="3036742"/>
            <a:ext cx="4230707" cy="32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02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295</Words>
  <Application>Microsoft Office PowerPoint</Application>
  <PresentationFormat>Širokozaslonsko</PresentationFormat>
  <Paragraphs>71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Castellar</vt:lpstr>
      <vt:lpstr>Comic Sans MS</vt:lpstr>
      <vt:lpstr>Officeova tema</vt:lpstr>
      <vt:lpstr>VEZENJE  Učiteljica: Majda Kočevar Klaužer</vt:lpstr>
      <vt:lpstr>KRATICE: VEO, VES, VEA</vt:lpstr>
      <vt:lpstr>PowerPointova predstavitev</vt:lpstr>
      <vt:lpstr>SPLOŠNI CILJI</vt:lpstr>
      <vt:lpstr>OSNOVNI VBODI IN TEHNIKE VEZENJA (VEO)</vt:lpstr>
      <vt:lpstr>OCENJEVANJE</vt:lpstr>
      <vt:lpstr>SLIKARSKI, MARJETIČNI IN GOBELINSKI VBOD</vt:lpstr>
      <vt:lpstr>ANGLEŠKO VEZENJE IN RIŠELJE</vt:lpstr>
      <vt:lpstr>KAJ POTREBUJEMO?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Knjižnjica</dc:creator>
  <cp:lastModifiedBy>Roman Drstvenšek</cp:lastModifiedBy>
  <cp:revision>22</cp:revision>
  <dcterms:created xsi:type="dcterms:W3CDTF">2019-04-17T10:58:41Z</dcterms:created>
  <dcterms:modified xsi:type="dcterms:W3CDTF">2019-05-02T15:05:03Z</dcterms:modified>
</cp:coreProperties>
</file>