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3"/>
  </p:sldMasterIdLst>
  <p:sldIdLst>
    <p:sldId id="256" r:id="rId4"/>
    <p:sldId id="257" r:id="rId5"/>
    <p:sldId id="258" r:id="rId6"/>
    <p:sldId id="259" r:id="rId7"/>
    <p:sldId id="260" r:id="rId8"/>
    <p:sldId id="263" r:id="rId9"/>
    <p:sldId id="261" r:id="rId10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AE42D32-CB0E-AB1F-2E88-249CB16B030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E6D2AF8-FED2-E7E1-30F5-FA91D18E93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sl-SI"/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B0CD2E01-BF8F-F25C-8EF1-635F96D474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2048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49346E-5166-5BE5-86CF-0F3F430F5AF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73DC797-2F22-1C74-7E89-03D85932E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6FC3F7E-13D9-B5CB-2FE0-6C474140C8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96587-0CA5-43B7-8317-12DD9A532E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86344695"/>
      </p:ext>
    </p:extLst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EDCD1F3-241E-B0C3-6067-60EE1E6B4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5EB588B-B5E2-A67D-4CF5-EDED808D2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01503AA-35A6-7CDF-29F2-FF7CE55747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5805B1-A910-4112-B045-0C83228DDB4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44193187"/>
      </p:ext>
    </p:extLst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6101F71-AB62-D340-BFEA-17FC4D5623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F954A35-7125-0F1D-2C3B-7BA33BAA5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0DECB52-FC82-D99E-BD18-725D88B537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649F6-2C46-4D47-87F1-C0A6C9BD808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00108606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62AE14F-809A-7547-9E06-843028053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DD0A1F7-7EF4-9A8D-3098-8A9E927853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E4A9A5B-F726-ABC8-E7E6-7F6E2330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962CAA-E026-4B8A-B777-653C68F923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94789681"/>
      </p:ext>
    </p:extLst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DCC8CAB-2DD6-21A7-5977-5F00F93F6B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F5FA889-9B65-0859-8C03-E7D67279B4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FA913B5-EC10-8CE4-890C-28007CE2A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12B8A3-B406-4E28-89F9-8EE5D8EB4B0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8266860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C2A50F5-49BE-B5C7-8A3C-4608891972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CBC7090-69C3-8FC3-FA01-FA75B6CDB8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4A29B58-9D99-DD48-5F71-21BF6C8E7F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8352E-FD1D-45C7-A320-4CA74E278F4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53987836"/>
      </p:ext>
    </p:extLst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C8B758B-4491-8D49-5EF0-45C3FD1D0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CC01BBE6-6755-C1C1-5FF0-421FE65299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1A2EB870-2197-9D1A-B7F6-AB1D991CD1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D7727-6737-4766-A7F9-6152532EDAF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2035460"/>
      </p:ext>
    </p:extLst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9998892-9288-A85B-D7F5-14A4526A8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27F3023-1ED8-A2DC-5D86-3FFC64918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32E41E-54F0-30CF-2027-D745815FD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EA7929-E4A3-409B-B189-999EC385400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90020096"/>
      </p:ext>
    </p:extLst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04679D9C-E344-A88D-8132-052D705C0D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50BF88F-E47F-124E-DA36-AC5733D371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C5AFE78-36C6-1484-48B6-A62DE8A0CC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6ED13-0EFD-45EC-ACD8-3132FB3E21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5905714"/>
      </p:ext>
    </p:extLst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7551DF1-4D9D-A86E-711B-B1E25BC83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BCDF355-FA90-EE82-3374-5008DF4C47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B764813-BB04-F6BE-5B19-A0204A8975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D4589-6025-4918-AF19-5429190DE34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03443492"/>
      </p:ext>
    </p:extLst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3059359-4002-6FAA-552B-FE0CF2021B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DC3AC00-0D86-5C9F-EC7E-9D93FC29E0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D7AF2DC-DD07-DB3B-666F-A0DFCA5DD9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D5195-816F-491C-A886-240F6D5975E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49595142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30071FC-EB75-E4A5-E7FD-14FF263E20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9459" name="Freeform 3">
              <a:extLst>
                <a:ext uri="{FF2B5EF4-FFF2-40B4-BE49-F238E27FC236}">
                  <a16:creationId xmlns:a16="http://schemas.microsoft.com/office/drawing/2014/main" id="{252BBFAC-A2CD-6F52-44A0-5B2E92F8F4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sl-SI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8322151F-144B-5280-1E08-0C500B24A95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9461" name="Rectangle 5">
            <a:extLst>
              <a:ext uri="{FF2B5EF4-FFF2-40B4-BE49-F238E27FC236}">
                <a16:creationId xmlns:a16="http://schemas.microsoft.com/office/drawing/2014/main" id="{F125454B-E4F5-EABF-0F32-E4D0ABFE3E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C4E1D55B-7514-10CE-4CEF-6A0F49D79F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2E5B823-8345-1D47-267A-73B25DDEF6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D5FB1141-AF40-C199-596C-C163D454F8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E7B08827-805C-C6EA-E228-E8823A19B4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9D3CE19-8E4F-4F50-A53C-6A68B4FFB82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891901E5-6BC1-73D0-7954-BDD4C77D9FFE}"/>
              </a:ext>
            </a:extLst>
          </p:cNvPr>
          <p:cNvPicPr>
            <a:picLocks noChangeAspect="1" noChangeArrowheads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484313"/>
            <a:ext cx="2620963" cy="2808287"/>
          </a:xfrm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2BF65F15-1D65-DD15-5247-C1AE5E78F9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43200" y="0"/>
            <a:ext cx="6400800" cy="3001963"/>
          </a:xfrm>
        </p:spPr>
        <p:txBody>
          <a:bodyPr/>
          <a:lstStyle/>
          <a:p>
            <a:pPr eaLnBrk="1" hangingPunct="1">
              <a:defRPr/>
            </a:pPr>
            <a:r>
              <a:rPr lang="sl-SI" altLang="sl-SI" sz="4800" b="1" dirty="0">
                <a:solidFill>
                  <a:srgbClr val="FF0000"/>
                </a:solidFill>
              </a:rPr>
              <a:t>   IZBRNI PREDMET</a:t>
            </a:r>
          </a:p>
          <a:p>
            <a:pPr eaLnBrk="1" hangingPunct="1">
              <a:defRPr/>
            </a:pPr>
            <a:r>
              <a:rPr lang="sl-SI" altLang="sl-SI" sz="4800" b="1" dirty="0">
                <a:solidFill>
                  <a:srgbClr val="FFFF00"/>
                </a:solidFill>
              </a:rPr>
              <a:t>VARSTVO PRED NARAVNIMI IN DRUGIMI NESREČAMI</a:t>
            </a:r>
          </a:p>
          <a:p>
            <a:pPr eaLnBrk="1" hangingPunct="1">
              <a:defRPr/>
            </a:pPr>
            <a:r>
              <a:rPr lang="sl-SI" altLang="sl-SI" b="1" dirty="0">
                <a:solidFill>
                  <a:schemeClr val="folHlink"/>
                </a:solidFill>
              </a:rPr>
              <a:t>Učiteljica:</a:t>
            </a:r>
            <a:r>
              <a:rPr lang="sl-SI" altLang="sl-SI" b="1" dirty="0">
                <a:solidFill>
                  <a:srgbClr val="FFFF00"/>
                </a:solidFill>
              </a:rPr>
              <a:t> Mateja Strnad</a:t>
            </a:r>
          </a:p>
          <a:p>
            <a:pPr eaLnBrk="1" hangingPunct="1">
              <a:defRPr/>
            </a:pPr>
            <a:r>
              <a:rPr lang="sl-SI" altLang="sl-SI" b="1" dirty="0">
                <a:solidFill>
                  <a:srgbClr val="FFFF00"/>
                </a:solidFill>
              </a:rPr>
              <a:t>Poverjenica CZ OŠ BLANCA</a:t>
            </a:r>
          </a:p>
          <a:p>
            <a:pPr eaLnBrk="1" hangingPunct="1">
              <a:defRPr/>
            </a:pPr>
            <a:r>
              <a:rPr lang="sl-SI" altLang="sl-SI" b="1" dirty="0">
                <a:solidFill>
                  <a:schemeClr val="folHlink"/>
                </a:solidFill>
              </a:rPr>
              <a:t>Gasilska izobrazba:</a:t>
            </a:r>
            <a:r>
              <a:rPr lang="sl-SI" altLang="sl-SI" b="1" dirty="0">
                <a:solidFill>
                  <a:srgbClr val="FFFF00"/>
                </a:solidFill>
              </a:rPr>
              <a:t> Nižji gasilski častnik 1.stopnje, mentor mladine</a:t>
            </a:r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337FBAB-7B04-3325-51C4-FD088A415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 b="1" dirty="0">
                <a:solidFill>
                  <a:srgbClr val="FFFF00"/>
                </a:solidFill>
              </a:rPr>
              <a:t>O PREDMETU	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6E97AA6-4F1D-8BE4-4856-19863BB518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dirty="0"/>
              <a:t>35 ur letno – 9. razred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dirty="0"/>
              <a:t>Enoletni predmet.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dirty="0"/>
              <a:t>Pri predmetu učenci razširjajo in poglabljajo svoje znanje o naravnih in drugih nesrečah.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sl-SI" altLang="sl-SI" dirty="0"/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3BB4A402-26A8-2CA1-A431-ED87B51B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4076700"/>
            <a:ext cx="3960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sl-SI" altLang="sl-SI"/>
          </a:p>
        </p:txBody>
      </p:sp>
      <p:pic>
        <p:nvPicPr>
          <p:cNvPr id="4101" name="Picture 5" descr="DSC07105">
            <a:extLst>
              <a:ext uri="{FF2B5EF4-FFF2-40B4-BE49-F238E27FC236}">
                <a16:creationId xmlns:a16="http://schemas.microsoft.com/office/drawing/2014/main" id="{54067AF4-774D-52FA-CF55-68CA5CD9B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5" t="10941" r="10194" b="5547"/>
          <a:stretch>
            <a:fillRect/>
          </a:stretch>
        </p:blipFill>
        <p:spPr bwMode="auto">
          <a:xfrm>
            <a:off x="4500563" y="3933825"/>
            <a:ext cx="35147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6CB7010-CA01-4A8A-E6A9-B73F4BBB5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 b="1">
                <a:solidFill>
                  <a:srgbClr val="FFFF00"/>
                </a:solidFill>
              </a:rPr>
              <a:t>VSEBINE	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D830EA8-C0C1-5FBE-0644-A8F3C66FD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b="1" i="1">
                <a:solidFill>
                  <a:schemeClr val="folHlink"/>
                </a:solidFill>
              </a:rPr>
              <a:t>NARAVNE IN DRUGE NESREČE</a:t>
            </a:r>
            <a:r>
              <a:rPr lang="sl-SI" altLang="sl-SI"/>
              <a:t> – vzroki nesreč, nesreče po Sloveniji in svetu, nesreče kot posledica terorizma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endParaRPr lang="sl-SI" altLang="sl-SI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b="1" i="1">
                <a:solidFill>
                  <a:schemeClr val="folHlink"/>
                </a:solidFill>
              </a:rPr>
              <a:t>PROMETNE NESREČE, POŽARI IN PREVENTIVA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sl-SI" altLang="sl-SI" b="1" i="1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b="1" i="1">
                <a:solidFill>
                  <a:schemeClr val="folHlink"/>
                </a:solidFill>
              </a:rPr>
              <a:t>VLOGA GASILCEV, CZ IN VOJSKE PRI REŠEVANJU</a:t>
            </a:r>
          </a:p>
        </p:txBody>
      </p:sp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>
            <a:extLst>
              <a:ext uri="{FF2B5EF4-FFF2-40B4-BE49-F238E27FC236}">
                <a16:creationId xmlns:a16="http://schemas.microsoft.com/office/drawing/2014/main" id="{5C7E2E09-95C5-2DDF-63D2-CB064C118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849630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CENTER ZA OBVEŠČANJE</a:t>
            </a:r>
            <a:b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sl-SI" altLang="sl-SI" sz="32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POJEM GORENJA IN POŽARA</a:t>
            </a:r>
            <a: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najpogostejši vzroki za požar, gorljive snovi in gašenje</a:t>
            </a:r>
            <a:b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sl-SI" altLang="sl-SI" sz="32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OPOZORILA ZA NESREČE</a:t>
            </a:r>
            <a: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eaLnBrk="1" hangingPunct="1">
              <a:buFontTx/>
              <a:buBlip>
                <a:blip r:embed="rId2"/>
              </a:buBlip>
              <a:defRPr/>
            </a:pPr>
            <a:r>
              <a:rPr lang="sl-SI" altLang="sl-SI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ravnanje pred , med in po nesreči, ukrepi ob nesrečah, uporaba zaščitne in reševalne opreme)</a:t>
            </a:r>
          </a:p>
        </p:txBody>
      </p:sp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5D2D3D37-8789-1307-388A-91D553F5565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549275"/>
            <a:ext cx="82296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/>
              <a:t> </a:t>
            </a:r>
            <a:r>
              <a:rPr lang="sl-SI" altLang="sl-SI" b="1" i="1">
                <a:solidFill>
                  <a:schemeClr val="folHlink"/>
                </a:solidFill>
              </a:rPr>
              <a:t>PRAKTIČNA UPORABA ZAŠČITNEGA IN REŠEVALNEGA ORODJA IN OPREME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endParaRPr lang="sl-SI" altLang="sl-SI" b="1" i="1">
              <a:solidFill>
                <a:schemeClr val="folHlink"/>
              </a:solidFill>
            </a:endParaRP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b="1" i="1">
                <a:solidFill>
                  <a:schemeClr val="folHlink"/>
                </a:solidFill>
              </a:rPr>
              <a:t>OPREMA SLOVENSKE VOJSKE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sl-SI" altLang="sl-SI"/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b="1" i="1">
                <a:solidFill>
                  <a:schemeClr val="folHlink"/>
                </a:solidFill>
              </a:rPr>
              <a:t>EVAKUACIJA</a:t>
            </a:r>
            <a:r>
              <a:rPr lang="sl-SI" altLang="sl-SI"/>
              <a:t> ( izvedba le te)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endParaRPr lang="sl-SI" altLang="sl-SI"/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b="1" i="1">
                <a:solidFill>
                  <a:schemeClr val="folHlink"/>
                </a:solidFill>
              </a:rPr>
              <a:t>OGLED POKLICNE GASILSKE ENOTE, CENTRA ZA OBVEŠČANJE IN VOJAŠNICE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98C60FBF-90A8-3C9C-5904-E8A36438B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dirty="0"/>
              <a:t>Sodelovali bomo z izkušenimi mentorji </a:t>
            </a:r>
            <a:r>
              <a:rPr lang="sl-SI" altLang="sl-SI" b="1" dirty="0">
                <a:solidFill>
                  <a:schemeClr val="folHlink"/>
                </a:solidFill>
              </a:rPr>
              <a:t>PGD Blanca in GZ Sevnica</a:t>
            </a:r>
            <a:r>
              <a:rPr lang="sl-SI" altLang="sl-SI" dirty="0"/>
              <a:t>, izvedli gasilsko vajo in evakuacijo šolskih prostorov.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dirty="0"/>
              <a:t>Obiskali bomo </a:t>
            </a:r>
            <a:r>
              <a:rPr lang="sl-SI" altLang="sl-SI" b="1" i="1" dirty="0">
                <a:solidFill>
                  <a:schemeClr val="folHlink"/>
                </a:solidFill>
              </a:rPr>
              <a:t>Poklicno enoto gasilcev v Krškem oz. v Sevnici ter Center za obveščanje.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 dirty="0"/>
              <a:t>Medse povabili predstavnika </a:t>
            </a:r>
            <a:r>
              <a:rPr lang="sl-SI" altLang="sl-SI" b="1" i="1" dirty="0">
                <a:solidFill>
                  <a:schemeClr val="folHlink"/>
                </a:solidFill>
              </a:rPr>
              <a:t>SLOVENSKE VOJSKE.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sl-SI" altLang="sl-SI" b="1" i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EEDD52B-DFA8-74BE-0F05-42411C114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altLang="sl-SI" sz="4000" b="1">
                <a:solidFill>
                  <a:srgbClr val="FFFF00"/>
                </a:solidFill>
              </a:rPr>
              <a:t>GLAVNA NAČELA PREDMETA SO:</a:t>
            </a:r>
            <a:r>
              <a:rPr lang="sl-SI" altLang="sl-SI" sz="4000"/>
              <a:t>	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13E0F93-F8B0-A315-35CE-CAA609B1F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/>
              <a:t>Povezanost predmeta z drugimi predmeti.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/>
              <a:t>Prostovoljnost.</a:t>
            </a:r>
          </a:p>
          <a:p>
            <a:pPr eaLnBrk="1" hangingPunct="1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sl-SI" altLang="sl-SI"/>
              <a:t>Usmeritev v prihodnost, iskanje zamisli in rešitev za ohranjanje preteklosti in sedanjosti za zadovoljevanje potreb prihodnjih generacij.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2C6538F4-5734-79C9-B97C-C32FE3005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4437063"/>
            <a:ext cx="39608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sl-SI" altLang="sl-SI"/>
          </a:p>
        </p:txBody>
      </p:sp>
      <p:pic>
        <p:nvPicPr>
          <p:cNvPr id="9221" name="Picture 5" descr="DSC07110">
            <a:extLst>
              <a:ext uri="{FF2B5EF4-FFF2-40B4-BE49-F238E27FC236}">
                <a16:creationId xmlns:a16="http://schemas.microsoft.com/office/drawing/2014/main" id="{154D3FA8-2C58-3F58-C1E4-E866EF10D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7" t="12788" r="8829" b="17793"/>
          <a:stretch>
            <a:fillRect/>
          </a:stretch>
        </p:blipFill>
        <p:spPr bwMode="auto">
          <a:xfrm>
            <a:off x="5219700" y="4338638"/>
            <a:ext cx="3522663" cy="231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Reža">
  <a:themeElements>
    <a:clrScheme name="Rež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Rež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Rež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ž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ž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ž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ž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ž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ž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ž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ž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51AE0A982F4424C805A5F04F579AC16" ma:contentTypeVersion="12" ma:contentTypeDescription="Ustvari nov dokument." ma:contentTypeScope="" ma:versionID="c64e6476cf3fcd887f2e45d49177c4e2">
  <xsd:schema xmlns:xsd="http://www.w3.org/2001/XMLSchema" xmlns:xs="http://www.w3.org/2001/XMLSchema" xmlns:p="http://schemas.microsoft.com/office/2006/metadata/properties" xmlns:ns2="f2df84dd-3515-4c7a-9450-d712446b241a" xmlns:ns3="a3afc130-533a-46bb-94d2-380da8b1376f" targetNamespace="http://schemas.microsoft.com/office/2006/metadata/properties" ma:root="true" ma:fieldsID="f9035d22f96880d07bbb06e00f561575" ns2:_="" ns3:_="">
    <xsd:import namespace="f2df84dd-3515-4c7a-9450-d712446b241a"/>
    <xsd:import namespace="a3afc130-533a-46bb-94d2-380da8b13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f84dd-3515-4c7a-9450-d712446b24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Oznake slike" ma:readOnly="false" ma:fieldId="{5cf76f15-5ced-4ddc-b409-7134ff3c332f}" ma:taxonomyMulti="true" ma:sspId="b2c64621-a29c-4017-8d0b-7423de400e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afc130-533a-46bb-94d2-380da8b137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b07313e-4853-49ee-ad68-bc98e0e6bffb}" ma:internalName="TaxCatchAll" ma:showField="CatchAllData" ma:web="a3afc130-533a-46bb-94d2-380da8b13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0CB791-49B8-41AA-AF01-DB55836CD9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418D91-828D-4936-A043-CB3CBB0B8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df84dd-3515-4c7a-9450-d712446b241a"/>
    <ds:schemaRef ds:uri="a3afc130-533a-46bb-94d2-380da8b13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47</TotalTime>
  <Words>191</Words>
  <Application>Microsoft Office PowerPoint</Application>
  <PresentationFormat>Diaprojekcija na zaslonu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Reža</vt:lpstr>
      <vt:lpstr>PowerPointova predstavitev</vt:lpstr>
      <vt:lpstr>O PREDMETU </vt:lpstr>
      <vt:lpstr>VSEBINE </vt:lpstr>
      <vt:lpstr>PowerPointova predstavitev</vt:lpstr>
      <vt:lpstr>PowerPointova predstavitev</vt:lpstr>
      <vt:lpstr>PowerPointova predstavitev</vt:lpstr>
      <vt:lpstr>GLAVNA NAČELA PREDMETA SO: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Mateja Strnad</dc:creator>
  <cp:lastModifiedBy>Uporabnik sistema Windows</cp:lastModifiedBy>
  <cp:revision>6</cp:revision>
  <dcterms:created xsi:type="dcterms:W3CDTF">2010-05-08T13:35:37Z</dcterms:created>
  <dcterms:modified xsi:type="dcterms:W3CDTF">2023-04-17T07:18:42Z</dcterms:modified>
</cp:coreProperties>
</file>