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60" r:id="rId3"/>
    <p:sldId id="282" r:id="rId4"/>
    <p:sldId id="289" r:id="rId5"/>
    <p:sldId id="288" r:id="rId6"/>
    <p:sldId id="285" r:id="rId7"/>
    <p:sldId id="290" r:id="rId8"/>
    <p:sldId id="291" r:id="rId9"/>
    <p:sldId id="293" r:id="rId10"/>
  </p:sldIdLst>
  <p:sldSz cx="9144000" cy="6858000" type="screen4x3"/>
  <p:notesSz cx="6858000" cy="9144000"/>
  <p:defaultTextStyle>
    <a:defPPr>
      <a:defRPr lang="sl-SI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120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CD5189B-3259-4DF3-8BC2-2D0E0E94C79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34691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393DBC-F80F-4F1C-B132-CBD1E82CDF12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42263522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3A0045-DE9A-4CCB-8EF4-2BE8ECF8C9C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454405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27A2BC-C5E7-4D85-A553-0A0E41D1842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228732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220D62-88E5-4A58-B1A8-E01D04B4CDF4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68862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49FFB-0607-452E-8FA1-9DB42F4331AC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369505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2FD9A1-1698-4B8E-9C3B-5F6B30D16EE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4081665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2DC72C-D1C7-4453-92C4-7AB06D709869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660913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1F6FA9-2337-4359-A89C-55A4D713A8DD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2380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F1A9F-9B75-45D0-8944-7953F6EE520A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3120793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 smtClean="0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66599-2E1E-484D-B39D-850A4395645B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156035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 smtClean="0"/>
              <a:t>Kliknite, če želite urediti sloge besedila matrice</a:t>
            </a:r>
          </a:p>
          <a:p>
            <a:pPr lvl="1"/>
            <a:r>
              <a:rPr lang="sl-SI" altLang="sl-SI" smtClean="0"/>
              <a:t>Druga raven</a:t>
            </a:r>
          </a:p>
          <a:p>
            <a:pPr lvl="2"/>
            <a:r>
              <a:rPr lang="sl-SI" altLang="sl-SI" smtClean="0"/>
              <a:t>Tretja raven</a:t>
            </a:r>
          </a:p>
          <a:p>
            <a:pPr lvl="3"/>
            <a:r>
              <a:rPr lang="sl-SI" altLang="sl-SI" smtClean="0"/>
              <a:t>Četrta raven</a:t>
            </a:r>
          </a:p>
          <a:p>
            <a:pPr lvl="4"/>
            <a:r>
              <a:rPr lang="sl-SI" altLang="sl-SI" smtClean="0"/>
              <a:t>Peta raven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sl-SI" alt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79ADF916-C5F9-48E5-A68C-39603E28386E}" type="slidenum">
              <a:rPr lang="sl-SI" altLang="sl-SI"/>
              <a:pPr>
                <a:defRPr/>
              </a:pPr>
              <a:t>‹#›</a:t>
            </a:fld>
            <a:endParaRPr lang="sl-SI" alt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si/search?q=verstva&amp;source=lnms&amp;tbm=isch&amp;sa=X&amp;ved=0ahUKEwicovjoitnhAhWBqaQKHf9EBioQ_AUIDigB&amp;biw=1506&amp;bih=706#imgrc=7-Pq57gXxrl6qM: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izs.gov.si/fileadmin/mizs.gov.si/pageuploads/podrocje/os/devetletka/predmeti_izbirni/Verstva_in_etika_izbirni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dolenjskilist.si/2010/08/07/31610/novice/posavje/Zgodovinski_dan_za_posavske_muslimane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Naslov 1"/>
          <p:cNvSpPr>
            <a:spLocks noGrp="1"/>
          </p:cNvSpPr>
          <p:nvPr>
            <p:ph type="title"/>
          </p:nvPr>
        </p:nvSpPr>
        <p:spPr>
          <a:xfrm>
            <a:off x="433388" y="-531813"/>
            <a:ext cx="8229600" cy="1878013"/>
          </a:xfrm>
        </p:spPr>
        <p:txBody>
          <a:bodyPr/>
          <a:lstStyle/>
          <a:p>
            <a:r>
              <a:rPr lang="sl-SI" altLang="sl-SI" sz="7200" b="1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sl-SI" altLang="sl-SI" sz="7200" b="1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sl-SI" altLang="sl-SI" sz="7200" b="1" smtClean="0">
                <a:solidFill>
                  <a:srgbClr val="FF0000"/>
                </a:solidFill>
                <a:latin typeface="Arial Black" panose="020B0A04020102020204" pitchFamily="34" charset="0"/>
              </a:rPr>
              <a:t>VERSTVA IN ETIKA </a:t>
            </a:r>
          </a:p>
        </p:txBody>
      </p:sp>
      <p:sp>
        <p:nvSpPr>
          <p:cNvPr id="2051" name="Označba mesta vsebine 2"/>
          <p:cNvSpPr>
            <a:spLocks noGrp="1"/>
          </p:cNvSpPr>
          <p:nvPr>
            <p:ph idx="1"/>
          </p:nvPr>
        </p:nvSpPr>
        <p:spPr>
          <a:xfrm>
            <a:off x="469900" y="2205038"/>
            <a:ext cx="8229600" cy="4094162"/>
          </a:xfrm>
        </p:spPr>
        <p:txBody>
          <a:bodyPr/>
          <a:lstStyle/>
          <a:p>
            <a:r>
              <a:rPr lang="sl-SI" altLang="sl-SI" smtClean="0"/>
              <a:t>RAZRED: 7. 8. in 9.</a:t>
            </a:r>
          </a:p>
          <a:p>
            <a:r>
              <a:rPr lang="sl-SI" altLang="sl-SI" smtClean="0"/>
              <a:t>Tedensko število ur: 1</a:t>
            </a:r>
          </a:p>
          <a:p>
            <a:r>
              <a:rPr lang="sl-SI" altLang="sl-SI" smtClean="0"/>
              <a:t>Letno: 35 </a:t>
            </a:r>
          </a:p>
          <a:p>
            <a:endParaRPr lang="sl-SI" altLang="sl-SI" smtClean="0"/>
          </a:p>
          <a:p>
            <a:endParaRPr lang="sl-SI" altLang="sl-SI" smtClean="0"/>
          </a:p>
          <a:p>
            <a:endParaRPr lang="sl-SI" altLang="sl-SI" sz="800" smtClean="0"/>
          </a:p>
          <a:p>
            <a:endParaRPr lang="sl-SI" altLang="sl-SI" sz="800" smtClean="0"/>
          </a:p>
          <a:p>
            <a:r>
              <a:rPr lang="sl-SI" altLang="sl-SI" sz="800" smtClean="0"/>
              <a:t>https://interaktivne-vaje.si/dke/dke_gradiva/dke_4_novo/index.html</a:t>
            </a:r>
          </a:p>
          <a:p>
            <a:endParaRPr lang="sl-SI" altLang="sl-SI" smtClean="0"/>
          </a:p>
          <a:p>
            <a:r>
              <a:rPr lang="sl-SI" altLang="sl-SI" sz="2000" b="1" smtClean="0">
                <a:solidFill>
                  <a:srgbClr val="FF0000"/>
                </a:solidFill>
              </a:rPr>
              <a:t>Učiteljica: Majda Kočevar Klaužer</a:t>
            </a:r>
          </a:p>
          <a:p>
            <a:endParaRPr lang="sl-SI" altLang="sl-SI" smtClean="0">
              <a:solidFill>
                <a:srgbClr val="FF0000"/>
              </a:solidFill>
            </a:endParaRPr>
          </a:p>
          <a:p>
            <a:endParaRPr lang="sl-SI" altLang="sl-SI" smtClean="0"/>
          </a:p>
        </p:txBody>
      </p:sp>
      <p:pic>
        <p:nvPicPr>
          <p:cNvPr id="2052" name="Označba mesta vseb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175" y="3500438"/>
            <a:ext cx="3879850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sl-SI" altLang="sl-SI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sl-SI" altLang="sl-SI" smtClean="0"/>
          </a:p>
        </p:txBody>
      </p:sp>
      <p:pic>
        <p:nvPicPr>
          <p:cNvPr id="3076" name="Picture 4" descr="razsirjenos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477838"/>
            <a:ext cx="7596187" cy="531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7" name="Pravokotnik 1"/>
          <p:cNvSpPr>
            <a:spLocks noChangeArrowheads="1"/>
          </p:cNvSpPr>
          <p:nvPr/>
        </p:nvSpPr>
        <p:spPr bwMode="auto">
          <a:xfrm>
            <a:off x="2286000" y="2690813"/>
            <a:ext cx="4572000" cy="369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endParaRPr lang="sl-SI" altLang="sl-SI" sz="800">
              <a:hlinkClick r:id="rId3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sl-SI" altLang="sl-SI" sz="800">
                <a:hlinkClick r:id="rId3"/>
              </a:rPr>
              <a:t>https://www.google.si/search?q=verstva&amp;source=lnms&amp;tbm=isch&amp;sa=X&amp;ved=0ahUKEwicovjoitnhAhWBqaQKHf9EBioQ_AUIDigB&amp;biw=1506&amp;bih=706#imgrc=7-Pq57gXxrl6qM</a:t>
            </a:r>
            <a:r>
              <a:rPr lang="sl-SI" altLang="sl-SI" sz="1800">
                <a:hlinkClick r:id="rId3"/>
              </a:rPr>
              <a:t>:</a:t>
            </a:r>
            <a:endParaRPr lang="sl-SI" altLang="sl-SI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Naslov 1"/>
          <p:cNvSpPr>
            <a:spLocks noGrp="1"/>
          </p:cNvSpPr>
          <p:nvPr>
            <p:ph type="title"/>
          </p:nvPr>
        </p:nvSpPr>
        <p:spPr>
          <a:xfrm>
            <a:off x="914400" y="260350"/>
            <a:ext cx="8229600" cy="1143000"/>
          </a:xfrm>
        </p:spPr>
        <p:txBody>
          <a:bodyPr/>
          <a:lstStyle/>
          <a:p>
            <a:r>
              <a:rPr lang="sl-SI" altLang="sl-SI" sz="6000" smtClean="0">
                <a:solidFill>
                  <a:srgbClr val="FF0000"/>
                </a:solidFill>
                <a:latin typeface="Arial Black" panose="020B0A04020102020204" pitchFamily="34" charset="0"/>
              </a:rPr>
              <a:t>VE I, VE II in VE III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  <a:defRPr/>
            </a:pPr>
            <a:endParaRPr lang="sl-SI" sz="20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sz="2000" dirty="0" smtClean="0"/>
              <a:t>Predmet je namenjen učencem, ki imajo doma (krščansko) religiozno vzgojo in obiskujejo (cerkveni) verouk, pripadnikom drugih religij in učencem brez domače religiozne vzgoje ter opredelitve.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sl-SI" sz="20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sz="2000" dirty="0" smtClean="0"/>
              <a:t>Obvezni izbirni predmet VE nudi učencem možnost, da razširijo, dopolnijo, diferencirajo in problematizirajo znanje o verstvi, ki ga dobijo pri obvezni predmetih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sl-SI" sz="2000" dirty="0" smtClean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dirty="0" smtClean="0">
                <a:hlinkClick r:id="rId2"/>
              </a:rPr>
              <a:t>Učni načrt</a:t>
            </a:r>
          </a:p>
          <a:p>
            <a:pPr marL="0" indent="0">
              <a:buFontTx/>
              <a:buNone/>
              <a:defRPr/>
            </a:pPr>
            <a:r>
              <a:rPr lang="sl-SI" sz="1200" dirty="0" smtClean="0">
                <a:hlinkClick r:id="rId2"/>
              </a:rPr>
              <a:t>http://www.mizs.gov.si/fileadmin/mizs.gov.si/pageuploads/podrocje/os/devetletka/predmeti_izbirni/Verstva_in_etika_izbirni.pdf</a:t>
            </a:r>
            <a:endParaRPr lang="sl-SI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mtClean="0">
                <a:solidFill>
                  <a:srgbClr val="FF0000"/>
                </a:solidFill>
                <a:latin typeface="Arial Black" panose="020B0A04020102020204" pitchFamily="34" charset="0"/>
              </a:rPr>
              <a:t>Način dela</a:t>
            </a:r>
          </a:p>
        </p:txBody>
      </p:sp>
      <p:sp>
        <p:nvSpPr>
          <p:cNvPr id="512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l-SI" altLang="sl-SI" smtClean="0"/>
              <a:t>Razgovor, delo v parih, delo s pomočjo spleta in interaktivnih gradiv</a:t>
            </a:r>
          </a:p>
          <a:p>
            <a:pPr>
              <a:buFont typeface="Wingdings" panose="05000000000000000000" pitchFamily="2" charset="2"/>
              <a:buChar char="Ø"/>
            </a:pPr>
            <a:endParaRPr lang="sl-SI" altLang="sl-SI" smtClean="0"/>
          </a:p>
          <a:p>
            <a:pPr>
              <a:buFont typeface="Wingdings" panose="05000000000000000000" pitchFamily="2" charset="2"/>
              <a:buChar char="Ø"/>
            </a:pPr>
            <a:r>
              <a:rPr lang="sl-SI" altLang="sl-SI" smtClean="0"/>
              <a:t>Delo na terenu: obisk muslimanske skupnosti v Krškem</a:t>
            </a:r>
          </a:p>
          <a:p>
            <a:endParaRPr lang="sl-SI" altLang="sl-SI" smtClean="0"/>
          </a:p>
          <a:p>
            <a:endParaRPr lang="sl-SI" altLang="sl-SI" smtClean="0"/>
          </a:p>
          <a:p>
            <a:endParaRPr lang="sl-SI" altLang="sl-SI" smtClean="0"/>
          </a:p>
          <a:p>
            <a:r>
              <a:rPr lang="sl-SI" altLang="sl-SI" sz="800" smtClean="0">
                <a:hlinkClick r:id="rId2"/>
              </a:rPr>
              <a:t>https://www.dolenjskilist.si/2010/08/07/31610/novice/posavje/Zgodovinski_dan_za_posavske_muslimane</a:t>
            </a:r>
            <a:r>
              <a:rPr lang="sl-SI" altLang="sl-SI" smtClean="0">
                <a:hlinkClick r:id="rId2"/>
              </a:rPr>
              <a:t>/</a:t>
            </a:r>
            <a:endParaRPr lang="sl-SI" altLang="sl-SI" smtClean="0"/>
          </a:p>
        </p:txBody>
      </p:sp>
      <p:pic>
        <p:nvPicPr>
          <p:cNvPr id="5124" name="Slika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11750" y="3789363"/>
            <a:ext cx="3905250" cy="2605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slov 1"/>
          <p:cNvSpPr>
            <a:spLocks noGrp="1"/>
          </p:cNvSpPr>
          <p:nvPr>
            <p:ph type="title"/>
          </p:nvPr>
        </p:nvSpPr>
        <p:spPr>
          <a:xfrm>
            <a:off x="457200" y="836613"/>
            <a:ext cx="8229600" cy="1143000"/>
          </a:xfrm>
        </p:spPr>
        <p:txBody>
          <a:bodyPr/>
          <a:lstStyle/>
          <a:p>
            <a:r>
              <a:rPr lang="sl-SI" altLang="sl-SI" smtClean="0"/>
              <a:t/>
            </a:r>
            <a:br>
              <a:rPr lang="sl-SI" altLang="sl-SI" smtClean="0"/>
            </a:br>
            <a:r>
              <a:rPr lang="sl-SI" altLang="sl-SI" smtClean="0">
                <a:solidFill>
                  <a:srgbClr val="FF0000"/>
                </a:solidFill>
                <a:latin typeface="Arial Black" panose="020B0A04020102020204" pitchFamily="34" charset="0"/>
              </a:rPr>
              <a:t>PREVERJANJE IN OCENJEVANJE</a:t>
            </a:r>
            <a:br>
              <a:rPr lang="sl-SI" altLang="sl-SI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sl-SI" altLang="sl-SI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  <a:defRPr/>
            </a:pPr>
            <a:r>
              <a:rPr lang="sl-SI" dirty="0" smtClean="0"/>
              <a:t>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endParaRPr lang="sl-SI" dirty="0"/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dirty="0" smtClean="0"/>
              <a:t>izdelava projekcije za </a:t>
            </a:r>
            <a:r>
              <a:rPr lang="sl-SI" dirty="0"/>
              <a:t>izbrano </a:t>
            </a:r>
            <a:r>
              <a:rPr lang="sl-SI" dirty="0" smtClean="0"/>
              <a:t>verstvo 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dirty="0" smtClean="0"/>
              <a:t>dramatizacija </a:t>
            </a:r>
            <a:r>
              <a:rPr lang="sl-SI" dirty="0"/>
              <a:t>ali igranje </a:t>
            </a:r>
            <a:r>
              <a:rPr lang="sl-SI" dirty="0" smtClean="0"/>
              <a:t>vlog (različnost)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dirty="0" smtClean="0"/>
              <a:t>Intervju </a:t>
            </a:r>
          </a:p>
          <a:p>
            <a:pPr>
              <a:buFont typeface="Wingdings" panose="05000000000000000000" pitchFamily="2" charset="2"/>
              <a:buChar char="Ø"/>
              <a:defRPr/>
            </a:pPr>
            <a:r>
              <a:rPr lang="sl-SI" dirty="0" smtClean="0"/>
              <a:t>Predstavitev vzornika </a:t>
            </a:r>
            <a:endParaRPr lang="sl-SI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l-SI" altLang="sl-SI" smtClean="0"/>
          </a:p>
        </p:txBody>
      </p:sp>
      <p:sp>
        <p:nvSpPr>
          <p:cNvPr id="7171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altLang="sl-SI" smtClean="0"/>
              <a:t>Predmet je namenjen učencem, ki imajo doma (krščansko) religiozno vzgojo in obiskujejo (cerkveni) verouk, pripadnikom drugih religij in učencem brez domače religiozne vzgoje ter opredelitve. </a:t>
            </a:r>
          </a:p>
          <a:p>
            <a:endParaRPr lang="sl-SI" altLang="sl-SI" smtClean="0"/>
          </a:p>
          <a:p>
            <a:r>
              <a:rPr lang="sl-SI" altLang="sl-SI" smtClean="0"/>
              <a:t>VE I</a:t>
            </a:r>
          </a:p>
          <a:p>
            <a:r>
              <a:rPr lang="sl-SI" altLang="sl-SI" smtClean="0"/>
              <a:t>VE II</a:t>
            </a:r>
          </a:p>
          <a:p>
            <a:r>
              <a:rPr lang="sl-SI" altLang="sl-SI" smtClean="0"/>
              <a:t>VE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7200" smtClean="0">
                <a:solidFill>
                  <a:srgbClr val="FF0000"/>
                </a:solidFill>
                <a:latin typeface="Arial Black" panose="020B0A04020102020204" pitchFamily="34" charset="0"/>
              </a:rPr>
              <a:t>VE I 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0" y="1196975"/>
            <a:ext cx="9144000" cy="566102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b="1" dirty="0" smtClean="0">
                <a:solidFill>
                  <a:srgbClr val="FF0000"/>
                </a:solidFill>
              </a:rPr>
              <a:t>OBVEZNE TEME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Verstva sveta – svetovi verstev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Krščanstvo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Islam 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Budizem </a:t>
            </a:r>
          </a:p>
          <a:p>
            <a:pPr marL="0" indent="0">
              <a:buFontTx/>
              <a:buNone/>
              <a:defRPr/>
            </a:pPr>
            <a:r>
              <a:rPr lang="sl-SI" sz="2800" b="1" dirty="0" smtClean="0">
                <a:solidFill>
                  <a:srgbClr val="0070C0"/>
                </a:solidFill>
              </a:rPr>
              <a:t>IZBIRNE TEME (obvezen izbor ene teme)</a:t>
            </a:r>
          </a:p>
          <a:p>
            <a:pPr>
              <a:defRPr/>
            </a:pPr>
            <a:r>
              <a:rPr lang="it-IT" sz="2000" i="1" dirty="0" err="1" smtClean="0">
                <a:solidFill>
                  <a:srgbClr val="0070C0"/>
                </a:solidFill>
              </a:rPr>
              <a:t>Vzori</a:t>
            </a:r>
            <a:r>
              <a:rPr lang="it-IT" sz="2000" i="1" dirty="0" smtClean="0">
                <a:solidFill>
                  <a:srgbClr val="0070C0"/>
                </a:solidFill>
              </a:rPr>
              <a:t> in </a:t>
            </a:r>
            <a:r>
              <a:rPr lang="it-IT" sz="2000" i="1" dirty="0" err="1" smtClean="0">
                <a:solidFill>
                  <a:srgbClr val="0070C0"/>
                </a:solidFill>
              </a:rPr>
              <a:t>vzorniki</a:t>
            </a:r>
            <a:r>
              <a:rPr lang="it-IT" sz="2000" i="1" dirty="0" smtClean="0">
                <a:solidFill>
                  <a:srgbClr val="0070C0"/>
                </a:solidFill>
              </a:rPr>
              <a:t> </a:t>
            </a:r>
            <a:endParaRPr lang="sl-SI" sz="2000" i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de-DE" sz="2000" i="1" dirty="0" err="1" smtClean="0">
                <a:solidFill>
                  <a:srgbClr val="0070C0"/>
                </a:solidFill>
              </a:rPr>
              <a:t>Enkratnost</a:t>
            </a:r>
            <a:r>
              <a:rPr lang="de-DE" sz="2000" i="1" dirty="0" smtClean="0">
                <a:solidFill>
                  <a:srgbClr val="0070C0"/>
                </a:solidFill>
              </a:rPr>
              <a:t> in </a:t>
            </a:r>
            <a:r>
              <a:rPr lang="de-DE" sz="2000" i="1" dirty="0" err="1" smtClean="0">
                <a:solidFill>
                  <a:srgbClr val="0070C0"/>
                </a:solidFill>
              </a:rPr>
              <a:t>različnost</a:t>
            </a:r>
            <a:r>
              <a:rPr lang="de-DE" sz="2000" i="1" dirty="0" smtClean="0">
                <a:solidFill>
                  <a:srgbClr val="0070C0"/>
                </a:solidFill>
              </a:rPr>
              <a:t> </a:t>
            </a:r>
            <a:endParaRPr lang="sl-SI" sz="2000" i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Judovstvo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Azijska verstva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Tradicionalne religije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Nova religiozna gibanja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Reševanje nasprotij, dogovarjanje in/ali nasilje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Človek in narava</a:t>
            </a:r>
          </a:p>
          <a:p>
            <a:pPr>
              <a:defRPr/>
            </a:pPr>
            <a:endParaRPr lang="sl-SI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Naslov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2875"/>
          </a:xfrm>
        </p:spPr>
        <p:txBody>
          <a:bodyPr/>
          <a:lstStyle/>
          <a:p>
            <a:r>
              <a:rPr lang="sl-SI" altLang="sl-SI" sz="7200" smtClean="0">
                <a:solidFill>
                  <a:srgbClr val="FF0000"/>
                </a:solidFill>
                <a:latin typeface="Arial Black" panose="020B0A04020102020204" pitchFamily="34" charset="0"/>
              </a:rPr>
              <a:t>VE II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457200" y="1125538"/>
            <a:ext cx="8578850" cy="5472112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b="1" dirty="0" smtClean="0">
                <a:solidFill>
                  <a:srgbClr val="FF0000"/>
                </a:solidFill>
              </a:rPr>
              <a:t>OBVEZNE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Ljudje in verstva – religijska kultura 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Religije: skupnost, obredi, simboli, izkustvo (doživetje)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Življenjska vodila religij 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Svoboda, vest, odgovornost</a:t>
            </a:r>
          </a:p>
          <a:p>
            <a:pPr marL="0" indent="0">
              <a:buFontTx/>
              <a:buNone/>
              <a:defRPr/>
            </a:pPr>
            <a:r>
              <a:rPr lang="sl-SI" sz="2800" b="1" dirty="0" smtClean="0">
                <a:solidFill>
                  <a:srgbClr val="0070C0"/>
                </a:solidFill>
              </a:rPr>
              <a:t>IZBIRNE TEME (obvezen izbor ene teme)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Družina 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Prijateljstvo, ljubezen, spolnost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Delo in/kot poklic 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Religijske skupnosti – družbene skupnosti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Magija, okultizem, religija</a:t>
            </a:r>
          </a:p>
          <a:p>
            <a:pPr>
              <a:defRPr/>
            </a:pPr>
            <a:r>
              <a:rPr lang="sv-SE" sz="2000" i="1" dirty="0" smtClean="0">
                <a:solidFill>
                  <a:srgbClr val="0070C0"/>
                </a:solidFill>
              </a:rPr>
              <a:t>Egocentričnost in solidarnost v stiskah</a:t>
            </a:r>
            <a:endParaRPr lang="sl-SI" sz="2000" i="1" dirty="0" smtClean="0">
              <a:solidFill>
                <a:srgbClr val="0070C0"/>
              </a:solidFill>
            </a:endParaRP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Sanje, želje, cilji, razočaranja</a:t>
            </a:r>
            <a:endParaRPr lang="sl-SI" sz="2000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altLang="sl-SI" sz="7200" b="1" smtClean="0">
                <a:solidFill>
                  <a:srgbClr val="FF0000"/>
                </a:solidFill>
                <a:latin typeface="Arial Black" panose="020B0A04020102020204" pitchFamily="34" charset="0"/>
              </a:rPr>
              <a:t>VE III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79388" y="1268413"/>
            <a:ext cx="8785225" cy="5473700"/>
          </a:xfrm>
        </p:spPr>
        <p:txBody>
          <a:bodyPr/>
          <a:lstStyle/>
          <a:p>
            <a:pPr marL="0" indent="0">
              <a:buFontTx/>
              <a:buNone/>
              <a:defRPr/>
            </a:pPr>
            <a:r>
              <a:rPr lang="sl-SI" b="1" dirty="0" smtClean="0">
                <a:solidFill>
                  <a:srgbClr val="FF0000"/>
                </a:solidFill>
              </a:rPr>
              <a:t>OBVEZNE TEME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Biblija: Stara in Nova zaveza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Krščanstvo in zahodna civilizacija </a:t>
            </a:r>
          </a:p>
          <a:p>
            <a:pPr>
              <a:defRPr/>
            </a:pPr>
            <a:r>
              <a:rPr lang="sl-SI" sz="2400" i="1" dirty="0" smtClean="0">
                <a:solidFill>
                  <a:srgbClr val="FF0000"/>
                </a:solidFill>
              </a:rPr>
              <a:t>Religije in vprašanje smisla življenja </a:t>
            </a:r>
          </a:p>
          <a:p>
            <a:pPr marL="0" indent="0">
              <a:buFontTx/>
              <a:buNone/>
              <a:defRPr/>
            </a:pPr>
            <a:endParaRPr lang="sl-SI" sz="2800" b="1" dirty="0" smtClean="0">
              <a:solidFill>
                <a:srgbClr val="0070C0"/>
              </a:solidFill>
            </a:endParaRPr>
          </a:p>
          <a:p>
            <a:pPr marL="0" indent="0">
              <a:buFontTx/>
              <a:buNone/>
              <a:defRPr/>
            </a:pPr>
            <a:r>
              <a:rPr lang="sl-SI" sz="2800" b="1" dirty="0" smtClean="0">
                <a:solidFill>
                  <a:srgbClr val="0070C0"/>
                </a:solidFill>
              </a:rPr>
              <a:t>IZBIRNE TEME (obvezen izbor ene teme)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Rast krščanstva in njegove delitve Razsvetljenstvo 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Krščanska inspiracija v delovanju pomembnih osebnosti slovenske zgodovine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Verska (ne)strpnost, verske vojne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Znanost in vera</a:t>
            </a:r>
          </a:p>
          <a:p>
            <a:pPr>
              <a:defRPr/>
            </a:pPr>
            <a:r>
              <a:rPr lang="sl-SI" sz="2000" i="1" dirty="0" smtClean="0">
                <a:solidFill>
                  <a:srgbClr val="0070C0"/>
                </a:solidFill>
              </a:rPr>
              <a:t>Ateizem in humanizem</a:t>
            </a:r>
          </a:p>
          <a:p>
            <a:pPr>
              <a:defRPr/>
            </a:pPr>
            <a:endParaRPr lang="sl-SI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ivzeti načrt">
  <a:themeElements>
    <a:clrScheme name="Privzeti načr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ivzeti načrt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Privzeti načr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ivzeti načr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ivzeti načr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346</Words>
  <Application>Microsoft Office PowerPoint</Application>
  <PresentationFormat>Diaprojekcija na zaslonu (4:3)</PresentationFormat>
  <Paragraphs>107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4" baseType="lpstr">
      <vt:lpstr>Arial</vt:lpstr>
      <vt:lpstr>Calibri</vt:lpstr>
      <vt:lpstr>Arial Black</vt:lpstr>
      <vt:lpstr>Wingdings</vt:lpstr>
      <vt:lpstr>Privzeti načrt</vt:lpstr>
      <vt:lpstr> VERSTVA IN ETIKA </vt:lpstr>
      <vt:lpstr>PowerPointova predstavitev</vt:lpstr>
      <vt:lpstr>VE I, VE II in VE III</vt:lpstr>
      <vt:lpstr>Način dela</vt:lpstr>
      <vt:lpstr> PREVERJANJE IN OCENJEVANJE </vt:lpstr>
      <vt:lpstr>PowerPointova predstavitev</vt:lpstr>
      <vt:lpstr>VE I </vt:lpstr>
      <vt:lpstr>VE II</vt:lpstr>
      <vt:lpstr>VE 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Diapozitiv 1</dc:title>
  <dc:creator>MAJDA</dc:creator>
  <cp:lastModifiedBy>Roman Drstvenšek</cp:lastModifiedBy>
  <cp:revision>45</cp:revision>
  <dcterms:created xsi:type="dcterms:W3CDTF">2010-05-10T18:57:36Z</dcterms:created>
  <dcterms:modified xsi:type="dcterms:W3CDTF">2019-05-05T12:54:10Z</dcterms:modified>
</cp:coreProperties>
</file>