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68"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99" d="100"/>
          <a:sy n="99" d="100"/>
        </p:scale>
        <p:origin x="84"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sl-SI" smtClean="0"/>
              <a:t>Uredite slog naslova matrice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sl-SI" smtClean="0"/>
              <a:t>Uredite slog naslova matrice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l-SI" smtClean="0"/>
              <a:t>Uredite slog naslova matrice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sl-SI" smtClean="0"/>
              <a:t>Uredite slog naslova matrice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l-SI" smtClean="0"/>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11/30/2017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l-SI" smtClean="0"/>
              <a:t>Uredite slog naslova matrice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l-SI" smtClean="0"/>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11/30/2017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sl-SI" smtClean="0"/>
              <a:t>Uredite slog naslova matrice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l-SI" smtClean="0"/>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11/30/2017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ncho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sl-SI" smtClean="0"/>
              <a:t>Uredite slog naslova matrice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sl-SI" smtClean="0"/>
              <a:t>Uredite slog naslova matrice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l-SI" smtClean="0"/>
              <a:t>Uredite slog naslova matrice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sl-SI" smtClean="0"/>
              <a:t>Uredite slog naslova matrice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11/30/2017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11/30/2017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sl-SI" smtClean="0"/>
              <a:t>Uredite slog naslova matrice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11/30/2017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Xp9dBETdXXU"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quj4z9EL5F4?rel=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6qlDOljCJw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468751" y="2730321"/>
            <a:ext cx="8915399" cy="2278877"/>
          </a:xfrm>
        </p:spPr>
        <p:txBody>
          <a:bodyPr>
            <a:normAutofit fontScale="90000"/>
          </a:bodyPr>
          <a:lstStyle/>
          <a:p>
            <a:pPr algn="ctr"/>
            <a:r>
              <a:rPr lang="en-AU" dirty="0">
                <a:solidFill>
                  <a:srgbClr val="0070C0"/>
                </a:solidFill>
              </a:rPr>
              <a:t>What does </a:t>
            </a:r>
            <a:br>
              <a:rPr lang="en-AU" dirty="0">
                <a:solidFill>
                  <a:srgbClr val="0070C0"/>
                </a:solidFill>
              </a:rPr>
            </a:br>
            <a:r>
              <a:rPr lang="en-AU" dirty="0">
                <a:solidFill>
                  <a:srgbClr val="0070C0"/>
                </a:solidFill>
              </a:rPr>
              <a:t>DIGITAL IMAGING </a:t>
            </a:r>
            <a:br>
              <a:rPr lang="en-AU" dirty="0">
                <a:solidFill>
                  <a:srgbClr val="0070C0"/>
                </a:solidFill>
              </a:rPr>
            </a:br>
            <a:r>
              <a:rPr lang="en-AU" dirty="0">
                <a:solidFill>
                  <a:srgbClr val="0070C0"/>
                </a:solidFill>
              </a:rPr>
              <a:t>mean to our pupils?</a:t>
            </a:r>
            <a:endParaRPr lang="sl-SI" dirty="0">
              <a:solidFill>
                <a:srgbClr val="0070C0"/>
              </a:solidFill>
            </a:endParaRPr>
          </a:p>
        </p:txBody>
      </p:sp>
      <p:sp>
        <p:nvSpPr>
          <p:cNvPr id="3" name="Podnaslov 2"/>
          <p:cNvSpPr>
            <a:spLocks noGrp="1"/>
          </p:cNvSpPr>
          <p:nvPr>
            <p:ph type="subTitle" idx="1"/>
          </p:nvPr>
        </p:nvSpPr>
        <p:spPr>
          <a:xfrm>
            <a:off x="1596980" y="5137987"/>
            <a:ext cx="9907632" cy="1520390"/>
          </a:xfrm>
        </p:spPr>
        <p:txBody>
          <a:bodyPr>
            <a:normAutofit/>
          </a:bodyPr>
          <a:lstStyle/>
          <a:p>
            <a:r>
              <a:rPr lang="sl-SI" sz="2400" dirty="0" smtClean="0"/>
              <a:t>M</a:t>
            </a:r>
            <a:r>
              <a:rPr lang="en-US" sz="2400" dirty="0" err="1" smtClean="0"/>
              <a:t>onthly</a:t>
            </a:r>
            <a:r>
              <a:rPr lang="en-US" sz="2400" dirty="0" smtClean="0"/>
              <a:t> </a:t>
            </a:r>
            <a:r>
              <a:rPr lang="en-US" sz="2400" dirty="0"/>
              <a:t>report of </a:t>
            </a:r>
            <a:r>
              <a:rPr lang="sl-SI" sz="2400" b="1" dirty="0" err="1" smtClean="0"/>
              <a:t>project</a:t>
            </a:r>
            <a:r>
              <a:rPr lang="sl-SI" sz="2400" b="1" dirty="0" smtClean="0"/>
              <a:t> FAST, </a:t>
            </a:r>
            <a:r>
              <a:rPr lang="sl-SI" sz="2400" b="1" dirty="0" err="1" smtClean="0"/>
              <a:t>Primary</a:t>
            </a:r>
            <a:r>
              <a:rPr lang="en-US" sz="2400" b="1" dirty="0" smtClean="0"/>
              <a:t> </a:t>
            </a:r>
            <a:r>
              <a:rPr lang="sl-SI" sz="2400" b="1" dirty="0" smtClean="0"/>
              <a:t>S</a:t>
            </a:r>
            <a:r>
              <a:rPr lang="en-US" sz="2400" b="1" dirty="0" err="1" smtClean="0"/>
              <a:t>chool</a:t>
            </a:r>
            <a:r>
              <a:rPr lang="en-US" sz="2400" b="1" dirty="0" smtClean="0"/>
              <a:t> Blanca</a:t>
            </a:r>
            <a:endParaRPr lang="sl-SI" sz="2400" b="1" dirty="0" smtClean="0"/>
          </a:p>
          <a:p>
            <a:r>
              <a:rPr lang="sl-SI" sz="2400" dirty="0" err="1" smtClean="0"/>
              <a:t>School</a:t>
            </a:r>
            <a:r>
              <a:rPr lang="sl-SI" sz="2400" dirty="0" smtClean="0"/>
              <a:t> </a:t>
            </a:r>
            <a:r>
              <a:rPr lang="sl-SI" sz="2400" dirty="0" err="1" smtClean="0"/>
              <a:t>project</a:t>
            </a:r>
            <a:r>
              <a:rPr lang="sl-SI" sz="2400" dirty="0" smtClean="0"/>
              <a:t> </a:t>
            </a:r>
            <a:r>
              <a:rPr lang="sl-SI" sz="2400" dirty="0" err="1" smtClean="0"/>
              <a:t>coordinator</a:t>
            </a:r>
            <a:r>
              <a:rPr lang="sl-SI" sz="2400" dirty="0" smtClean="0"/>
              <a:t>: </a:t>
            </a:r>
            <a:r>
              <a:rPr lang="sl-SI" sz="2400" b="1" dirty="0" smtClean="0"/>
              <a:t>Roman Drstvenšek</a:t>
            </a:r>
            <a:endParaRPr lang="sl-SI" sz="2400" b="1" dirty="0"/>
          </a:p>
          <a:p>
            <a:pPr algn="r"/>
            <a:r>
              <a:rPr lang="sl-SI" sz="2400" i="1" dirty="0" smtClean="0"/>
              <a:t>November 2017</a:t>
            </a:r>
            <a:endParaRPr lang="sl-SI" sz="2400" i="1" dirty="0"/>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0614" y="17411"/>
            <a:ext cx="10058400" cy="2877099"/>
          </a:xfrm>
          <a:prstGeom prst="rect">
            <a:avLst/>
          </a:prstGeom>
        </p:spPr>
      </p:pic>
    </p:spTree>
    <p:extLst>
      <p:ext uri="{BB962C8B-B14F-4D97-AF65-F5344CB8AC3E}">
        <p14:creationId xmlns:p14="http://schemas.microsoft.com/office/powerpoint/2010/main" val="3225711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2545681" y="804414"/>
            <a:ext cx="8915400" cy="5287112"/>
          </a:xfrm>
        </p:spPr>
        <p:txBody>
          <a:bodyPr/>
          <a:lstStyle/>
          <a:p>
            <a:pPr marL="0" indent="0">
              <a:buNone/>
            </a:pPr>
            <a:r>
              <a:rPr lang="en-US" dirty="0"/>
              <a:t>Pupils do not know the concept of a digital footprint. Their answers were derived primarily from the word imprint. The concept of digital is foreign to them, that is why I started explaining from a concrete example - digital camera, digital photography. Thus, we came up with an answer in a simplified and easier way. Editing digital content is a less-known area for children. Surely, they have advanced with new experiences and will continue further on.</a:t>
            </a:r>
          </a:p>
          <a:p>
            <a:pPr marL="0" indent="0">
              <a:buNone/>
            </a:pPr>
            <a:endParaRPr lang="en-US" dirty="0"/>
          </a:p>
          <a:p>
            <a:pPr marL="0" indent="0">
              <a:buNone/>
            </a:pPr>
            <a:r>
              <a:rPr lang="en-US" dirty="0"/>
              <a:t> </a:t>
            </a:r>
            <a:endParaRPr lang="sl-SI" dirty="0"/>
          </a:p>
        </p:txBody>
      </p:sp>
      <p:pic>
        <p:nvPicPr>
          <p:cNvPr id="9" name="Slika 8" descr="C:\Users\Majda\Dropbox\SLIKE za objavo\fast\20171122_124334.jpg"/>
          <p:cNvPicPr/>
          <p:nvPr/>
        </p:nvPicPr>
        <p:blipFill>
          <a:blip r:embed="rId2" cstate="print"/>
          <a:srcRect/>
          <a:stretch>
            <a:fillRect/>
          </a:stretch>
        </p:blipFill>
        <p:spPr bwMode="auto">
          <a:xfrm>
            <a:off x="2784726" y="2886204"/>
            <a:ext cx="4234260" cy="3205322"/>
          </a:xfrm>
          <a:prstGeom prst="rect">
            <a:avLst/>
          </a:prstGeom>
          <a:noFill/>
          <a:ln w="9525">
            <a:noFill/>
            <a:miter lim="800000"/>
            <a:headEnd/>
            <a:tailEnd/>
          </a:ln>
        </p:spPr>
      </p:pic>
      <p:pic>
        <p:nvPicPr>
          <p:cNvPr id="10" name="Slika 9" descr="C:\Users\Majda\Dropbox\SLIKE za objavo\fast\20171122_124237.jpg"/>
          <p:cNvPicPr/>
          <p:nvPr/>
        </p:nvPicPr>
        <p:blipFill>
          <a:blip r:embed="rId3" cstate="print"/>
          <a:srcRect/>
          <a:stretch>
            <a:fillRect/>
          </a:stretch>
        </p:blipFill>
        <p:spPr bwMode="auto">
          <a:xfrm>
            <a:off x="7184175" y="2886204"/>
            <a:ext cx="4276906" cy="3207436"/>
          </a:xfrm>
          <a:prstGeom prst="rect">
            <a:avLst/>
          </a:prstGeom>
          <a:noFill/>
          <a:ln w="9525">
            <a:noFill/>
            <a:miter lim="800000"/>
            <a:headEnd/>
            <a:tailEnd/>
          </a:ln>
        </p:spPr>
      </p:pic>
    </p:spTree>
    <p:extLst>
      <p:ext uri="{BB962C8B-B14F-4D97-AF65-F5344CB8AC3E}">
        <p14:creationId xmlns:p14="http://schemas.microsoft.com/office/powerpoint/2010/main" val="3207081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3" descr="C:\Users\Majda\Dropbox\SLIKE za objavo\fast\20171122_120227.jpg"/>
          <p:cNvPicPr>
            <a:picLocks noGrp="1"/>
          </p:cNvPicPr>
          <p:nvPr>
            <p:ph idx="1"/>
          </p:nvPr>
        </p:nvPicPr>
        <p:blipFill>
          <a:blip r:embed="rId2" cstate="print"/>
          <a:srcRect/>
          <a:stretch>
            <a:fillRect/>
          </a:stretch>
        </p:blipFill>
        <p:spPr bwMode="auto">
          <a:xfrm>
            <a:off x="2412363" y="963395"/>
            <a:ext cx="3035400" cy="2346475"/>
          </a:xfrm>
          <a:prstGeom prst="rect">
            <a:avLst/>
          </a:prstGeom>
          <a:noFill/>
          <a:ln w="9525">
            <a:noFill/>
            <a:miter lim="800000"/>
            <a:headEnd/>
            <a:tailEnd/>
          </a:ln>
        </p:spPr>
      </p:pic>
      <p:pic>
        <p:nvPicPr>
          <p:cNvPr id="5" name="Slika 4" descr="C:\Users\Majda\Dropbox\SLIKE za objavo\fast\20171122_124433.jpg"/>
          <p:cNvPicPr/>
          <p:nvPr/>
        </p:nvPicPr>
        <p:blipFill>
          <a:blip r:embed="rId3" cstate="print"/>
          <a:srcRect/>
          <a:stretch>
            <a:fillRect/>
          </a:stretch>
        </p:blipFill>
        <p:spPr bwMode="auto">
          <a:xfrm>
            <a:off x="6948934" y="963395"/>
            <a:ext cx="3114512" cy="2335706"/>
          </a:xfrm>
          <a:prstGeom prst="rect">
            <a:avLst/>
          </a:prstGeom>
          <a:noFill/>
          <a:ln w="9525">
            <a:noFill/>
            <a:miter lim="800000"/>
            <a:headEnd/>
            <a:tailEnd/>
          </a:ln>
        </p:spPr>
      </p:pic>
      <p:pic>
        <p:nvPicPr>
          <p:cNvPr id="6" name="Slika 5" descr="C:\Users\Majda\Dropbox\SLIKE za objavo\fast\20171122_124353.jpg"/>
          <p:cNvPicPr/>
          <p:nvPr/>
        </p:nvPicPr>
        <p:blipFill>
          <a:blip r:embed="rId4" cstate="print"/>
          <a:srcRect/>
          <a:stretch>
            <a:fillRect/>
          </a:stretch>
        </p:blipFill>
        <p:spPr bwMode="auto">
          <a:xfrm>
            <a:off x="2412363" y="3515932"/>
            <a:ext cx="3035400" cy="2271646"/>
          </a:xfrm>
          <a:prstGeom prst="rect">
            <a:avLst/>
          </a:prstGeom>
          <a:noFill/>
          <a:ln w="9525">
            <a:noFill/>
            <a:miter lim="800000"/>
            <a:headEnd/>
            <a:tailEnd/>
          </a:ln>
        </p:spPr>
      </p:pic>
      <p:pic>
        <p:nvPicPr>
          <p:cNvPr id="7" name="Slika 6" descr="C:\Users\Majda\Dropbox\SLIKE za objavo\fast\20171122_124259.jpg"/>
          <p:cNvPicPr/>
          <p:nvPr/>
        </p:nvPicPr>
        <p:blipFill>
          <a:blip r:embed="rId5" cstate="print"/>
          <a:srcRect/>
          <a:stretch>
            <a:fillRect/>
          </a:stretch>
        </p:blipFill>
        <p:spPr bwMode="auto">
          <a:xfrm>
            <a:off x="6953902" y="3515932"/>
            <a:ext cx="3109544" cy="2331640"/>
          </a:xfrm>
          <a:prstGeom prst="rect">
            <a:avLst/>
          </a:prstGeom>
          <a:noFill/>
          <a:ln w="9525">
            <a:noFill/>
            <a:miter lim="800000"/>
            <a:headEnd/>
            <a:tailEnd/>
          </a:ln>
        </p:spPr>
      </p:pic>
    </p:spTree>
    <p:extLst>
      <p:ext uri="{BB962C8B-B14F-4D97-AF65-F5344CB8AC3E}">
        <p14:creationId xmlns:p14="http://schemas.microsoft.com/office/powerpoint/2010/main" val="1885116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253803" y="624110"/>
            <a:ext cx="9250809" cy="741051"/>
          </a:xfrm>
        </p:spPr>
        <p:txBody>
          <a:bodyPr>
            <a:normAutofit fontScale="90000"/>
          </a:bodyPr>
          <a:lstStyle/>
          <a:p>
            <a:r>
              <a:rPr lang="sl-SI" dirty="0" err="1" smtClean="0">
                <a:solidFill>
                  <a:srgbClr val="0070C0"/>
                </a:solidFill>
              </a:rPr>
              <a:t>Foreign</a:t>
            </a:r>
            <a:r>
              <a:rPr lang="sl-SI" dirty="0" smtClean="0">
                <a:solidFill>
                  <a:srgbClr val="0070C0"/>
                </a:solidFill>
              </a:rPr>
              <a:t> </a:t>
            </a:r>
            <a:r>
              <a:rPr lang="sl-SI" dirty="0" err="1" smtClean="0">
                <a:solidFill>
                  <a:srgbClr val="0070C0"/>
                </a:solidFill>
              </a:rPr>
              <a:t>language</a:t>
            </a:r>
            <a:r>
              <a:rPr lang="sl-SI" dirty="0" smtClean="0">
                <a:solidFill>
                  <a:srgbClr val="0070C0"/>
                </a:solidFill>
              </a:rPr>
              <a:t> </a:t>
            </a:r>
            <a:r>
              <a:rPr lang="sl-SI" dirty="0" err="1" smtClean="0">
                <a:solidFill>
                  <a:srgbClr val="0070C0"/>
                </a:solidFill>
              </a:rPr>
              <a:t>teacher</a:t>
            </a:r>
            <a:r>
              <a:rPr lang="sl-SI" dirty="0" smtClean="0">
                <a:solidFill>
                  <a:srgbClr val="0070C0"/>
                </a:solidFill>
              </a:rPr>
              <a:t> Mojca Hojski, prof.</a:t>
            </a:r>
            <a:endParaRPr lang="sl-SI" dirty="0">
              <a:solidFill>
                <a:srgbClr val="0070C0"/>
              </a:solidFill>
            </a:endParaRPr>
          </a:p>
        </p:txBody>
      </p:sp>
      <p:sp>
        <p:nvSpPr>
          <p:cNvPr id="3" name="Označba mesta vsebine 2"/>
          <p:cNvSpPr>
            <a:spLocks noGrp="1"/>
          </p:cNvSpPr>
          <p:nvPr>
            <p:ph idx="1"/>
          </p:nvPr>
        </p:nvSpPr>
        <p:spPr>
          <a:xfrm>
            <a:off x="2589212" y="1365161"/>
            <a:ext cx="8915400" cy="4546061"/>
          </a:xfrm>
        </p:spPr>
        <p:txBody>
          <a:bodyPr/>
          <a:lstStyle/>
          <a:p>
            <a:pPr marL="0" indent="0">
              <a:buNone/>
            </a:pPr>
            <a:r>
              <a:rPr lang="en-GB" b="1" dirty="0">
                <a:solidFill>
                  <a:schemeClr val="tx1"/>
                </a:solidFill>
              </a:rPr>
              <a:t>After asking pupils aged 12 to 14 most of their responses included the following explanation:</a:t>
            </a:r>
          </a:p>
          <a:p>
            <a:pPr marL="0" indent="0">
              <a:buNone/>
            </a:pPr>
            <a:endParaRPr lang="en-GB" dirty="0">
              <a:solidFill>
                <a:schemeClr val="tx1"/>
              </a:solidFill>
            </a:endParaRPr>
          </a:p>
          <a:p>
            <a:pPr marL="0" indent="0">
              <a:buNone/>
            </a:pPr>
            <a:r>
              <a:rPr lang="en-GB" b="1" dirty="0">
                <a:solidFill>
                  <a:srgbClr val="0070C0"/>
                </a:solidFill>
              </a:rPr>
              <a:t>IMAGING: </a:t>
            </a:r>
            <a:r>
              <a:rPr lang="en-GB" dirty="0">
                <a:solidFill>
                  <a:schemeClr val="tx1"/>
                </a:solidFill>
              </a:rPr>
              <a:t>pictures, selfies, paintings</a:t>
            </a:r>
          </a:p>
          <a:p>
            <a:pPr marL="0" indent="0">
              <a:buNone/>
            </a:pPr>
            <a:endParaRPr lang="en-GB" dirty="0">
              <a:solidFill>
                <a:schemeClr val="tx1"/>
              </a:solidFill>
            </a:endParaRPr>
          </a:p>
          <a:p>
            <a:pPr marL="0" indent="0">
              <a:buNone/>
            </a:pPr>
            <a:r>
              <a:rPr lang="en-GB" b="1" dirty="0">
                <a:solidFill>
                  <a:srgbClr val="0070C0"/>
                </a:solidFill>
              </a:rPr>
              <a:t>DIGITAL: </a:t>
            </a:r>
            <a:r>
              <a:rPr lang="en-GB" dirty="0">
                <a:solidFill>
                  <a:schemeClr val="tx1"/>
                </a:solidFill>
              </a:rPr>
              <a:t>everything connected to technology such as computers, tablets, phones</a:t>
            </a:r>
          </a:p>
          <a:p>
            <a:pPr marL="0" indent="0">
              <a:buNone/>
            </a:pPr>
            <a:endParaRPr lang="en-GB" dirty="0">
              <a:solidFill>
                <a:schemeClr val="tx1"/>
              </a:solidFill>
            </a:endParaRPr>
          </a:p>
          <a:p>
            <a:pPr marL="0" indent="0">
              <a:buNone/>
            </a:pPr>
            <a:r>
              <a:rPr lang="en-GB" dirty="0">
                <a:solidFill>
                  <a:schemeClr val="tx1"/>
                </a:solidFill>
              </a:rPr>
              <a:t>So </a:t>
            </a:r>
            <a:r>
              <a:rPr lang="en-GB" b="1" dirty="0">
                <a:solidFill>
                  <a:srgbClr val="0070C0"/>
                </a:solidFill>
              </a:rPr>
              <a:t>digital imagining </a:t>
            </a:r>
            <a:r>
              <a:rPr lang="en-GB" dirty="0">
                <a:solidFill>
                  <a:schemeClr val="tx1"/>
                </a:solidFill>
              </a:rPr>
              <a:t>to most of them means that you upload pictures from your devices  on the computer and you shape or design them with different programs like Photoshop or </a:t>
            </a:r>
            <a:r>
              <a:rPr lang="en-GB" dirty="0" err="1" smtClean="0">
                <a:solidFill>
                  <a:schemeClr val="tx1"/>
                </a:solidFill>
              </a:rPr>
              <a:t>Pixl</a:t>
            </a:r>
            <a:r>
              <a:rPr lang="sl-SI" dirty="0" smtClean="0">
                <a:solidFill>
                  <a:schemeClr val="tx1"/>
                </a:solidFill>
              </a:rPr>
              <a:t>r</a:t>
            </a:r>
            <a:r>
              <a:rPr lang="en-GB" dirty="0" smtClean="0">
                <a:solidFill>
                  <a:schemeClr val="tx1"/>
                </a:solidFill>
              </a:rPr>
              <a:t> </a:t>
            </a:r>
            <a:r>
              <a:rPr lang="en-GB" dirty="0">
                <a:solidFill>
                  <a:schemeClr val="tx1"/>
                </a:solidFill>
              </a:rPr>
              <a:t>or simply post them on various social media such as Facebook, Snapchat </a:t>
            </a:r>
            <a:r>
              <a:rPr lang="sl-SI" dirty="0">
                <a:solidFill>
                  <a:schemeClr val="tx1"/>
                </a:solidFill>
              </a:rPr>
              <a:t>, Google+ </a:t>
            </a:r>
            <a:r>
              <a:rPr lang="en-GB" dirty="0">
                <a:solidFill>
                  <a:schemeClr val="tx1"/>
                </a:solidFill>
              </a:rPr>
              <a:t>etc.</a:t>
            </a:r>
            <a:endParaRPr lang="sl-SI" dirty="0"/>
          </a:p>
        </p:txBody>
      </p:sp>
    </p:spTree>
    <p:extLst>
      <p:ext uri="{BB962C8B-B14F-4D97-AF65-F5344CB8AC3E}">
        <p14:creationId xmlns:p14="http://schemas.microsoft.com/office/powerpoint/2010/main" val="1510667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91544" y="260648"/>
            <a:ext cx="8229600" cy="979512"/>
          </a:xfrm>
        </p:spPr>
        <p:txBody>
          <a:bodyPr>
            <a:normAutofit fontScale="90000"/>
          </a:bodyPr>
          <a:lstStyle/>
          <a:p>
            <a:r>
              <a:rPr lang="en-GB" dirty="0" smtClean="0">
                <a:solidFill>
                  <a:srgbClr val="0070C0"/>
                </a:solidFill>
              </a:rPr>
              <a:t>M</a:t>
            </a:r>
            <a:r>
              <a:rPr lang="sl-SI" dirty="0" err="1" smtClean="0">
                <a:solidFill>
                  <a:srgbClr val="0070C0"/>
                </a:solidFill>
              </a:rPr>
              <a:t>ojca</a:t>
            </a:r>
            <a:r>
              <a:rPr lang="sl-SI" dirty="0" smtClean="0">
                <a:solidFill>
                  <a:srgbClr val="0070C0"/>
                </a:solidFill>
              </a:rPr>
              <a:t> Hojski: </a:t>
            </a:r>
            <a:r>
              <a:rPr lang="sl-SI" dirty="0" err="1" smtClean="0">
                <a:solidFill>
                  <a:srgbClr val="0070C0"/>
                </a:solidFill>
              </a:rPr>
              <a:t>My</a:t>
            </a:r>
            <a:r>
              <a:rPr lang="en-GB" dirty="0" smtClean="0">
                <a:solidFill>
                  <a:srgbClr val="0070C0"/>
                </a:solidFill>
              </a:rPr>
              <a:t> personal experience</a:t>
            </a:r>
            <a:endParaRPr lang="en-GB" dirty="0">
              <a:solidFill>
                <a:srgbClr val="0070C0"/>
              </a:solidFill>
            </a:endParaRPr>
          </a:p>
        </p:txBody>
      </p:sp>
      <p:sp>
        <p:nvSpPr>
          <p:cNvPr id="3" name="Ograda vsebine 2"/>
          <p:cNvSpPr>
            <a:spLocks noGrp="1"/>
          </p:cNvSpPr>
          <p:nvPr>
            <p:ph idx="1"/>
          </p:nvPr>
        </p:nvSpPr>
        <p:spPr>
          <a:xfrm>
            <a:off x="1847528" y="1340768"/>
            <a:ext cx="8496944" cy="5256584"/>
          </a:xfrm>
        </p:spPr>
        <p:txBody>
          <a:bodyPr>
            <a:normAutofit/>
          </a:bodyPr>
          <a:lstStyle/>
          <a:p>
            <a:pPr marL="0" indent="0">
              <a:buNone/>
            </a:pPr>
            <a:r>
              <a:rPr lang="en-GB" dirty="0">
                <a:solidFill>
                  <a:schemeClr val="tx1"/>
                </a:solidFill>
              </a:rPr>
              <a:t>I have proven that the teacher does not need to be an expert to apply new technology into the classroom. The teachers of today need to be aware that their pupils spend a lot of time on the Internet, using different social media, apps and programs that we as teacher do not necessary know or are familiar with. I did not know the program Pixl before, but as one of my colleagues enabled our pupils to do some research on their own, I too became intrigued. The next day I saw one of my pupils programing on our school tablet in his free time so I walked to him and told him how far I came and we exchanged views as well as our feelings about this program. </a:t>
            </a:r>
            <a:endParaRPr lang="sl-SI" dirty="0">
              <a:solidFill>
                <a:schemeClr val="tx1"/>
              </a:solidFill>
            </a:endParaRPr>
          </a:p>
          <a:p>
            <a:pPr marL="0" indent="0">
              <a:buNone/>
            </a:pPr>
            <a:endParaRPr lang="sl-SI" dirty="0"/>
          </a:p>
          <a:p>
            <a:pPr marL="0" indent="0">
              <a:buNone/>
            </a:pPr>
            <a:endParaRPr lang="sl-SI" dirty="0"/>
          </a:p>
        </p:txBody>
      </p:sp>
    </p:spTree>
    <p:extLst>
      <p:ext uri="{BB962C8B-B14F-4D97-AF65-F5344CB8AC3E}">
        <p14:creationId xmlns:p14="http://schemas.microsoft.com/office/powerpoint/2010/main" val="38174340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336" r="4274"/>
          <a:stretch/>
        </p:blipFill>
        <p:spPr bwMode="auto">
          <a:xfrm>
            <a:off x="3244604" y="3284984"/>
            <a:ext cx="4666750" cy="31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grada vsebine 2"/>
          <p:cNvSpPr>
            <a:spLocks noGrp="1"/>
          </p:cNvSpPr>
          <p:nvPr>
            <p:ph idx="1"/>
          </p:nvPr>
        </p:nvSpPr>
        <p:spPr>
          <a:xfrm>
            <a:off x="1775520" y="260648"/>
            <a:ext cx="8507288" cy="6048672"/>
          </a:xfrm>
        </p:spPr>
        <p:txBody>
          <a:bodyPr>
            <a:normAutofit/>
          </a:bodyPr>
          <a:lstStyle/>
          <a:p>
            <a:pPr marL="0" indent="0">
              <a:buNone/>
            </a:pPr>
            <a:r>
              <a:rPr lang="en-GB" dirty="0">
                <a:solidFill>
                  <a:schemeClr val="tx1"/>
                </a:solidFill>
              </a:rPr>
              <a:t>The funny thing happened that the boy uses Photoshop a lot and as I am an English teacher, we are both more familiar with the English terminology rather than the Slovene one, so we changed the language back to English and found more tools and easier access to what we wanted to do in the program like insert new layers, duplicate them etc. He showed me what he had already done, I gave him some more ideas and similar. So we combined many things in that half an hour: we had a pupil-teacher session, practiced English, explored </a:t>
            </a:r>
            <a:r>
              <a:rPr lang="sl-SI" dirty="0" smtClean="0">
                <a:solidFill>
                  <a:schemeClr val="tx1"/>
                </a:solidFill>
              </a:rPr>
              <a:t> </a:t>
            </a:r>
            <a:r>
              <a:rPr lang="en-GB" dirty="0">
                <a:solidFill>
                  <a:schemeClr val="tx1"/>
                </a:solidFill>
              </a:rPr>
              <a:t>new possibilities </a:t>
            </a:r>
            <a:r>
              <a:rPr lang="en-GB" dirty="0" smtClean="0">
                <a:solidFill>
                  <a:schemeClr val="tx1"/>
                </a:solidFill>
              </a:rPr>
              <a:t>within</a:t>
            </a:r>
            <a:r>
              <a:rPr lang="sl-SI" dirty="0" smtClean="0">
                <a:solidFill>
                  <a:schemeClr val="tx1"/>
                </a:solidFill>
              </a:rPr>
              <a:t> </a:t>
            </a:r>
            <a:r>
              <a:rPr lang="en-GB" dirty="0" smtClean="0">
                <a:solidFill>
                  <a:schemeClr val="tx1"/>
                </a:solidFill>
              </a:rPr>
              <a:t>the </a:t>
            </a:r>
            <a:r>
              <a:rPr lang="en-GB" dirty="0">
                <a:solidFill>
                  <a:schemeClr val="tx1"/>
                </a:solidFill>
              </a:rPr>
              <a:t>program and exchanged </a:t>
            </a:r>
            <a:r>
              <a:rPr lang="en-GB" dirty="0" smtClean="0">
                <a:solidFill>
                  <a:schemeClr val="tx1"/>
                </a:solidFill>
              </a:rPr>
              <a:t>views</a:t>
            </a:r>
            <a:r>
              <a:rPr lang="en-GB" dirty="0">
                <a:solidFill>
                  <a:schemeClr val="tx1"/>
                </a:solidFill>
              </a:rPr>
              <a:t>. We both benefited </a:t>
            </a:r>
            <a:r>
              <a:rPr lang="en-GB" dirty="0" smtClean="0">
                <a:solidFill>
                  <a:schemeClr val="tx1"/>
                </a:solidFill>
              </a:rPr>
              <a:t>from</a:t>
            </a:r>
            <a:r>
              <a:rPr lang="sl-SI" dirty="0" smtClean="0">
                <a:solidFill>
                  <a:schemeClr val="tx1"/>
                </a:solidFill>
              </a:rPr>
              <a:t> </a:t>
            </a:r>
            <a:r>
              <a:rPr lang="en-GB" dirty="0" smtClean="0">
                <a:solidFill>
                  <a:schemeClr val="tx1"/>
                </a:solidFill>
              </a:rPr>
              <a:t>the </a:t>
            </a:r>
            <a:r>
              <a:rPr lang="en-GB" dirty="0">
                <a:solidFill>
                  <a:schemeClr val="tx1"/>
                </a:solidFill>
              </a:rPr>
              <a:t>exchange and gathered </a:t>
            </a:r>
            <a:r>
              <a:rPr lang="en-GB" dirty="0" smtClean="0">
                <a:solidFill>
                  <a:schemeClr val="tx1"/>
                </a:solidFill>
              </a:rPr>
              <a:t>new </a:t>
            </a:r>
            <a:r>
              <a:rPr lang="en-GB" dirty="0">
                <a:solidFill>
                  <a:schemeClr val="tx1"/>
                </a:solidFill>
              </a:rPr>
              <a:t>ideas for future work. </a:t>
            </a:r>
            <a:endParaRPr lang="sl-SI" dirty="0">
              <a:solidFill>
                <a:schemeClr val="tx1"/>
              </a:solidFill>
            </a:endParaRPr>
          </a:p>
          <a:p>
            <a:pPr marL="0" indent="0">
              <a:buNone/>
            </a:pPr>
            <a:endParaRPr lang="sl-SI" dirty="0"/>
          </a:p>
        </p:txBody>
      </p:sp>
    </p:spTree>
    <p:extLst>
      <p:ext uri="{BB962C8B-B14F-4D97-AF65-F5344CB8AC3E}">
        <p14:creationId xmlns:p14="http://schemas.microsoft.com/office/powerpoint/2010/main" val="20087761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Xp9dBETdXXU"/>
          <p:cNvPicPr>
            <a:picLocks noGrp="1" noRot="1" noChangeAspect="1"/>
          </p:cNvPicPr>
          <p:nvPr>
            <p:ph idx="1"/>
            <a:videoFile r:link="rId1"/>
          </p:nvPr>
        </p:nvPicPr>
        <p:blipFill>
          <a:blip r:embed="rId3"/>
          <a:stretch>
            <a:fillRect/>
          </a:stretch>
        </p:blipFill>
        <p:spPr>
          <a:xfrm>
            <a:off x="3583187" y="1791384"/>
            <a:ext cx="5865771" cy="3299496"/>
          </a:xfrm>
          <a:prstGeom prst="rect">
            <a:avLst/>
          </a:prstGeom>
        </p:spPr>
      </p:pic>
    </p:spTree>
    <p:extLst>
      <p:ext uri="{BB962C8B-B14F-4D97-AF65-F5344CB8AC3E}">
        <p14:creationId xmlns:p14="http://schemas.microsoft.com/office/powerpoint/2010/main" val="3854010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solidFill>
                  <a:srgbClr val="0070C0"/>
                </a:solidFill>
              </a:rPr>
              <a:t>Fine </a:t>
            </a:r>
            <a:r>
              <a:rPr lang="sl-SI" dirty="0" err="1" smtClean="0">
                <a:solidFill>
                  <a:srgbClr val="0070C0"/>
                </a:solidFill>
              </a:rPr>
              <a:t>art</a:t>
            </a:r>
            <a:r>
              <a:rPr lang="sl-SI" dirty="0" smtClean="0">
                <a:solidFill>
                  <a:srgbClr val="0070C0"/>
                </a:solidFill>
              </a:rPr>
              <a:t> </a:t>
            </a:r>
            <a:r>
              <a:rPr lang="sl-SI" dirty="0" err="1" smtClean="0">
                <a:solidFill>
                  <a:srgbClr val="0070C0"/>
                </a:solidFill>
              </a:rPr>
              <a:t>teacher</a:t>
            </a:r>
            <a:r>
              <a:rPr lang="sl-SI" dirty="0" smtClean="0">
                <a:solidFill>
                  <a:srgbClr val="0070C0"/>
                </a:solidFill>
              </a:rPr>
              <a:t> </a:t>
            </a:r>
            <a:r>
              <a:rPr lang="sl-SI" dirty="0" smtClean="0">
                <a:solidFill>
                  <a:srgbClr val="0070C0"/>
                </a:solidFill>
              </a:rPr>
              <a:t>Sabina </a:t>
            </a:r>
            <a:r>
              <a:rPr lang="sl-SI" dirty="0" smtClean="0">
                <a:solidFill>
                  <a:srgbClr val="0070C0"/>
                </a:solidFill>
              </a:rPr>
              <a:t>Košir, prof.</a:t>
            </a:r>
            <a:endParaRPr lang="sl-SI" dirty="0">
              <a:solidFill>
                <a:srgbClr val="0070C0"/>
              </a:solidFill>
            </a:endParaRPr>
          </a:p>
        </p:txBody>
      </p:sp>
      <p:sp>
        <p:nvSpPr>
          <p:cNvPr id="3" name="Označba mesta vsebine 2"/>
          <p:cNvSpPr>
            <a:spLocks noGrp="1"/>
          </p:cNvSpPr>
          <p:nvPr>
            <p:ph idx="1"/>
          </p:nvPr>
        </p:nvSpPr>
        <p:spPr>
          <a:xfrm>
            <a:off x="2242686" y="2133600"/>
            <a:ext cx="9261926" cy="4219074"/>
          </a:xfrm>
        </p:spPr>
        <p:txBody>
          <a:bodyPr>
            <a:normAutofit/>
          </a:bodyPr>
          <a:lstStyle/>
          <a:p>
            <a:pPr marL="0" indent="0">
              <a:buNone/>
            </a:pPr>
            <a:r>
              <a:rPr lang="sl-SI" dirty="0" err="1"/>
              <a:t>When</a:t>
            </a:r>
            <a:r>
              <a:rPr lang="sl-SI" dirty="0"/>
              <a:t> I </a:t>
            </a:r>
            <a:r>
              <a:rPr lang="sl-SI" dirty="0" err="1"/>
              <a:t>was</a:t>
            </a:r>
            <a:r>
              <a:rPr lang="sl-SI" dirty="0"/>
              <a:t> </a:t>
            </a:r>
            <a:r>
              <a:rPr lang="sl-SI" dirty="0" err="1"/>
              <a:t>acquainted</a:t>
            </a:r>
            <a:r>
              <a:rPr lang="sl-SI" dirty="0"/>
              <a:t> </a:t>
            </a:r>
            <a:r>
              <a:rPr lang="sl-SI" dirty="0" err="1"/>
              <a:t>with</a:t>
            </a:r>
            <a:r>
              <a:rPr lang="sl-SI" dirty="0"/>
              <a:t> </a:t>
            </a:r>
            <a:r>
              <a:rPr lang="sl-SI" dirty="0" err="1"/>
              <a:t>the</a:t>
            </a:r>
            <a:r>
              <a:rPr lang="sl-SI" dirty="0"/>
              <a:t> </a:t>
            </a:r>
            <a:r>
              <a:rPr lang="sl-SI" dirty="0" err="1"/>
              <a:t>project</a:t>
            </a:r>
            <a:r>
              <a:rPr lang="sl-SI" dirty="0"/>
              <a:t>, I </a:t>
            </a:r>
            <a:r>
              <a:rPr lang="sl-SI" dirty="0" err="1"/>
              <a:t>decided</a:t>
            </a:r>
            <a:r>
              <a:rPr lang="sl-SI" dirty="0"/>
              <a:t> to </a:t>
            </a:r>
            <a:r>
              <a:rPr lang="sl-SI" dirty="0" err="1"/>
              <a:t>learn</a:t>
            </a:r>
            <a:r>
              <a:rPr lang="sl-SI" dirty="0"/>
              <a:t> </a:t>
            </a:r>
            <a:r>
              <a:rPr lang="sl-SI" dirty="0" err="1"/>
              <a:t>the</a:t>
            </a:r>
            <a:r>
              <a:rPr lang="sl-SI" dirty="0"/>
              <a:t> </a:t>
            </a:r>
            <a:r>
              <a:rPr lang="sl-SI" dirty="0" err="1"/>
              <a:t>Pixlr</a:t>
            </a:r>
            <a:r>
              <a:rPr lang="sl-SI" dirty="0"/>
              <a:t> Editor program. It </a:t>
            </a:r>
            <a:r>
              <a:rPr lang="sl-SI" dirty="0" err="1"/>
              <a:t>can</a:t>
            </a:r>
            <a:r>
              <a:rPr lang="sl-SI" dirty="0"/>
              <a:t> be used it to </a:t>
            </a:r>
            <a:r>
              <a:rPr lang="sl-SI" dirty="0" err="1"/>
              <a:t>perform</a:t>
            </a:r>
            <a:r>
              <a:rPr lang="sl-SI" dirty="0"/>
              <a:t> </a:t>
            </a:r>
            <a:r>
              <a:rPr lang="sl-SI" dirty="0" err="1"/>
              <a:t>certain</a:t>
            </a:r>
            <a:r>
              <a:rPr lang="sl-SI" dirty="0"/>
              <a:t> </a:t>
            </a:r>
            <a:r>
              <a:rPr lang="sl-SI" dirty="0" err="1"/>
              <a:t>artistic</a:t>
            </a:r>
            <a:r>
              <a:rPr lang="sl-SI" dirty="0"/>
              <a:t> </a:t>
            </a:r>
            <a:r>
              <a:rPr lang="sl-SI" dirty="0" err="1"/>
              <a:t>tasks</a:t>
            </a:r>
            <a:r>
              <a:rPr lang="sl-SI" dirty="0"/>
              <a:t> in </a:t>
            </a:r>
            <a:r>
              <a:rPr lang="sl-SI" dirty="0" err="1"/>
              <a:t>the</a:t>
            </a:r>
            <a:r>
              <a:rPr lang="sl-SI" dirty="0"/>
              <a:t> </a:t>
            </a:r>
            <a:r>
              <a:rPr lang="sl-SI" dirty="0" err="1"/>
              <a:t>class</a:t>
            </a:r>
            <a:r>
              <a:rPr lang="sl-SI" dirty="0"/>
              <a:t> </a:t>
            </a:r>
            <a:r>
              <a:rPr lang="sl-SI" dirty="0" err="1"/>
              <a:t>of</a:t>
            </a:r>
            <a:r>
              <a:rPr lang="sl-SI" dirty="0"/>
              <a:t> fine </a:t>
            </a:r>
            <a:r>
              <a:rPr lang="sl-SI" dirty="0" err="1"/>
              <a:t>arts</a:t>
            </a:r>
            <a:r>
              <a:rPr lang="sl-SI" dirty="0"/>
              <a:t> in </a:t>
            </a:r>
            <a:r>
              <a:rPr lang="sl-SI" dirty="0" err="1"/>
              <a:t>the</a:t>
            </a:r>
            <a:r>
              <a:rPr lang="sl-SI" dirty="0"/>
              <a:t> 9th </a:t>
            </a:r>
            <a:r>
              <a:rPr lang="sl-SI" dirty="0" err="1"/>
              <a:t>class</a:t>
            </a:r>
            <a:r>
              <a:rPr lang="sl-SI" dirty="0"/>
              <a:t> </a:t>
            </a:r>
            <a:r>
              <a:rPr lang="sl-SI" dirty="0" err="1"/>
              <a:t>of</a:t>
            </a:r>
            <a:r>
              <a:rPr lang="sl-SI" dirty="0"/>
              <a:t> </a:t>
            </a:r>
            <a:r>
              <a:rPr lang="sl-SI" dirty="0" err="1"/>
              <a:t>primary</a:t>
            </a:r>
            <a:r>
              <a:rPr lang="sl-SI" dirty="0"/>
              <a:t> </a:t>
            </a:r>
            <a:r>
              <a:rPr lang="sl-SI" dirty="0" err="1"/>
              <a:t>school</a:t>
            </a:r>
            <a:r>
              <a:rPr lang="sl-SI" dirty="0"/>
              <a:t>. I </a:t>
            </a:r>
            <a:r>
              <a:rPr lang="sl-SI" dirty="0" err="1"/>
              <a:t>didn’t</a:t>
            </a:r>
            <a:r>
              <a:rPr lang="sl-SI" dirty="0"/>
              <a:t> </a:t>
            </a:r>
            <a:r>
              <a:rPr lang="sl-SI" dirty="0" err="1"/>
              <a:t>have</a:t>
            </a:r>
            <a:r>
              <a:rPr lang="sl-SI" dirty="0"/>
              <a:t> </a:t>
            </a:r>
            <a:r>
              <a:rPr lang="sl-SI" dirty="0" err="1"/>
              <a:t>previous</a:t>
            </a:r>
            <a:r>
              <a:rPr lang="sl-SI" dirty="0"/>
              <a:t> </a:t>
            </a:r>
            <a:r>
              <a:rPr lang="sl-SI" dirty="0" err="1"/>
              <a:t>knowledge</a:t>
            </a:r>
            <a:r>
              <a:rPr lang="sl-SI" dirty="0"/>
              <a:t> </a:t>
            </a:r>
            <a:r>
              <a:rPr lang="sl-SI" dirty="0" err="1"/>
              <a:t>of</a:t>
            </a:r>
            <a:r>
              <a:rPr lang="sl-SI" dirty="0"/>
              <a:t> </a:t>
            </a:r>
            <a:r>
              <a:rPr lang="sl-SI" dirty="0" err="1"/>
              <a:t>the</a:t>
            </a:r>
            <a:r>
              <a:rPr lang="sl-SI" dirty="0"/>
              <a:t> </a:t>
            </a:r>
            <a:r>
              <a:rPr lang="sl-SI" dirty="0" err="1"/>
              <a:t>selected</a:t>
            </a:r>
            <a:r>
              <a:rPr lang="sl-SI" dirty="0"/>
              <a:t> </a:t>
            </a:r>
            <a:r>
              <a:rPr lang="sl-SI" dirty="0" err="1"/>
              <a:t>application</a:t>
            </a:r>
            <a:r>
              <a:rPr lang="sl-SI" dirty="0"/>
              <a:t>, </a:t>
            </a:r>
            <a:r>
              <a:rPr lang="sl-SI" dirty="0" err="1"/>
              <a:t>but</a:t>
            </a:r>
            <a:r>
              <a:rPr lang="sl-SI" dirty="0"/>
              <a:t> </a:t>
            </a:r>
            <a:r>
              <a:rPr lang="sl-SI" dirty="0" err="1"/>
              <a:t>I've</a:t>
            </a:r>
            <a:r>
              <a:rPr lang="sl-SI" dirty="0"/>
              <a:t> </a:t>
            </a:r>
            <a:r>
              <a:rPr lang="sl-SI" dirty="0" err="1"/>
              <a:t>mastered</a:t>
            </a:r>
            <a:r>
              <a:rPr lang="sl-SI" dirty="0"/>
              <a:t> </a:t>
            </a:r>
            <a:r>
              <a:rPr lang="sl-SI" dirty="0" err="1"/>
              <a:t>similar</a:t>
            </a:r>
            <a:r>
              <a:rPr lang="sl-SI" dirty="0"/>
              <a:t> </a:t>
            </a:r>
            <a:r>
              <a:rPr lang="sl-SI" dirty="0" err="1"/>
              <a:t>programs</a:t>
            </a:r>
            <a:r>
              <a:rPr lang="sl-SI" dirty="0"/>
              <a:t>, so </a:t>
            </a:r>
            <a:r>
              <a:rPr lang="sl-SI" dirty="0" err="1"/>
              <a:t>the</a:t>
            </a:r>
            <a:r>
              <a:rPr lang="sl-SI" dirty="0"/>
              <a:t> </a:t>
            </a:r>
            <a:r>
              <a:rPr lang="sl-SI" dirty="0" err="1"/>
              <a:t>transition</a:t>
            </a:r>
            <a:r>
              <a:rPr lang="sl-SI" dirty="0"/>
              <a:t> to </a:t>
            </a:r>
            <a:r>
              <a:rPr lang="sl-SI" dirty="0" err="1"/>
              <a:t>Pixlr</a:t>
            </a:r>
            <a:r>
              <a:rPr lang="sl-SI" dirty="0"/>
              <a:t> Editor </a:t>
            </a:r>
            <a:r>
              <a:rPr lang="sl-SI" dirty="0" err="1"/>
              <a:t>wasn’t</a:t>
            </a:r>
            <a:r>
              <a:rPr lang="sl-SI" dirty="0"/>
              <a:t> </a:t>
            </a:r>
            <a:r>
              <a:rPr lang="sl-SI" dirty="0" err="1"/>
              <a:t>difficult</a:t>
            </a:r>
            <a:r>
              <a:rPr lang="sl-SI" dirty="0"/>
              <a:t>. I </a:t>
            </a:r>
            <a:r>
              <a:rPr lang="sl-SI" dirty="0" err="1"/>
              <a:t>chose</a:t>
            </a:r>
            <a:r>
              <a:rPr lang="sl-SI" dirty="0"/>
              <a:t> </a:t>
            </a:r>
            <a:r>
              <a:rPr lang="sl-SI" dirty="0" err="1"/>
              <a:t>the</a:t>
            </a:r>
            <a:r>
              <a:rPr lang="sl-SI" dirty="0"/>
              <a:t> </a:t>
            </a:r>
            <a:r>
              <a:rPr lang="sl-SI" dirty="0" err="1"/>
              <a:t>field</a:t>
            </a:r>
            <a:r>
              <a:rPr lang="sl-SI" dirty="0"/>
              <a:t> </a:t>
            </a:r>
            <a:r>
              <a:rPr lang="sl-SI" dirty="0" err="1"/>
              <a:t>of</a:t>
            </a:r>
            <a:r>
              <a:rPr lang="sl-SI" dirty="0"/>
              <a:t> </a:t>
            </a:r>
            <a:r>
              <a:rPr lang="sl-SI" dirty="0" err="1"/>
              <a:t>spatial</a:t>
            </a:r>
            <a:r>
              <a:rPr lang="sl-SI" dirty="0"/>
              <a:t> design </a:t>
            </a:r>
            <a:r>
              <a:rPr lang="sl-SI" dirty="0" err="1"/>
              <a:t>for</a:t>
            </a:r>
            <a:r>
              <a:rPr lang="sl-SI" dirty="0"/>
              <a:t> </a:t>
            </a:r>
            <a:r>
              <a:rPr lang="sl-SI" dirty="0" err="1"/>
              <a:t>the</a:t>
            </a:r>
            <a:r>
              <a:rPr lang="sl-SI" dirty="0"/>
              <a:t> </a:t>
            </a:r>
            <a:r>
              <a:rPr lang="sl-SI" dirty="0" err="1"/>
              <a:t>first</a:t>
            </a:r>
            <a:r>
              <a:rPr lang="sl-SI" dirty="0"/>
              <a:t> </a:t>
            </a:r>
            <a:r>
              <a:rPr lang="sl-SI" dirty="0" err="1"/>
              <a:t>art</a:t>
            </a:r>
            <a:r>
              <a:rPr lang="sl-SI" dirty="0"/>
              <a:t> </a:t>
            </a:r>
            <a:r>
              <a:rPr lang="sl-SI" dirty="0" err="1"/>
              <a:t>task</a:t>
            </a:r>
            <a:r>
              <a:rPr lang="sl-SI" dirty="0"/>
              <a:t>. I </a:t>
            </a:r>
            <a:r>
              <a:rPr lang="sl-SI" dirty="0" err="1"/>
              <a:t>didn’t</a:t>
            </a:r>
            <a:r>
              <a:rPr lang="sl-SI" dirty="0"/>
              <a:t> know </a:t>
            </a:r>
            <a:r>
              <a:rPr lang="sl-SI" dirty="0" err="1"/>
              <a:t>the</a:t>
            </a:r>
            <a:r>
              <a:rPr lang="sl-SI" dirty="0"/>
              <a:t> </a:t>
            </a:r>
            <a:r>
              <a:rPr lang="sl-SI" dirty="0" err="1"/>
              <a:t>preliminary</a:t>
            </a:r>
            <a:r>
              <a:rPr lang="sl-SI" dirty="0"/>
              <a:t> </a:t>
            </a:r>
            <a:r>
              <a:rPr lang="sl-SI" dirty="0" err="1"/>
              <a:t>computer</a:t>
            </a:r>
            <a:r>
              <a:rPr lang="sl-SI" dirty="0"/>
              <a:t> </a:t>
            </a:r>
            <a:r>
              <a:rPr lang="sl-SI" dirty="0" err="1"/>
              <a:t>literacy</a:t>
            </a:r>
            <a:r>
              <a:rPr lang="sl-SI" dirty="0"/>
              <a:t> </a:t>
            </a:r>
            <a:r>
              <a:rPr lang="sl-SI" dirty="0" err="1"/>
              <a:t>of</a:t>
            </a:r>
            <a:r>
              <a:rPr lang="sl-SI" dirty="0"/>
              <a:t> </a:t>
            </a:r>
            <a:r>
              <a:rPr lang="sl-SI" dirty="0" err="1"/>
              <a:t>students</a:t>
            </a:r>
            <a:r>
              <a:rPr lang="sl-SI" dirty="0"/>
              <a:t>, </a:t>
            </a:r>
            <a:r>
              <a:rPr lang="sl-SI" dirty="0" err="1"/>
              <a:t>because</a:t>
            </a:r>
            <a:r>
              <a:rPr lang="sl-SI" dirty="0"/>
              <a:t> I </a:t>
            </a:r>
            <a:r>
              <a:rPr lang="sl-SI" dirty="0" err="1"/>
              <a:t>only</a:t>
            </a:r>
            <a:r>
              <a:rPr lang="sl-SI" dirty="0"/>
              <a:t> met </a:t>
            </a:r>
            <a:r>
              <a:rPr lang="sl-SI" dirty="0" err="1"/>
              <a:t>them</a:t>
            </a:r>
            <a:r>
              <a:rPr lang="sl-SI" dirty="0"/>
              <a:t> </a:t>
            </a:r>
            <a:r>
              <a:rPr lang="sl-SI" dirty="0" err="1"/>
              <a:t>this</a:t>
            </a:r>
            <a:r>
              <a:rPr lang="sl-SI" dirty="0"/>
              <a:t> </a:t>
            </a:r>
            <a:r>
              <a:rPr lang="sl-SI" dirty="0" err="1"/>
              <a:t>year</a:t>
            </a:r>
            <a:r>
              <a:rPr lang="sl-SI" dirty="0"/>
              <a:t>. </a:t>
            </a:r>
            <a:r>
              <a:rPr lang="sl-SI" dirty="0" err="1"/>
              <a:t>That's</a:t>
            </a:r>
            <a:r>
              <a:rPr lang="sl-SI" dirty="0"/>
              <a:t> </a:t>
            </a:r>
            <a:r>
              <a:rPr lang="sl-SI" dirty="0" err="1"/>
              <a:t>why</a:t>
            </a:r>
            <a:r>
              <a:rPr lang="sl-SI" dirty="0"/>
              <a:t> </a:t>
            </a:r>
            <a:r>
              <a:rPr lang="sl-SI" dirty="0" err="1"/>
              <a:t>my</a:t>
            </a:r>
            <a:r>
              <a:rPr lang="sl-SI" dirty="0"/>
              <a:t> </a:t>
            </a:r>
            <a:r>
              <a:rPr lang="sl-SI" dirty="0" err="1"/>
              <a:t>first</a:t>
            </a:r>
            <a:r>
              <a:rPr lang="sl-SI" dirty="0"/>
              <a:t> </a:t>
            </a:r>
            <a:r>
              <a:rPr lang="sl-SI" dirty="0" err="1"/>
              <a:t>question</a:t>
            </a:r>
            <a:r>
              <a:rPr lang="sl-SI" dirty="0"/>
              <a:t> </a:t>
            </a:r>
            <a:r>
              <a:rPr lang="sl-SI" dirty="0" err="1"/>
              <a:t>was</a:t>
            </a:r>
            <a:r>
              <a:rPr lang="sl-SI" dirty="0"/>
              <a:t>, </a:t>
            </a:r>
            <a:r>
              <a:rPr lang="sl-SI" dirty="0" err="1"/>
              <a:t>if</a:t>
            </a:r>
            <a:r>
              <a:rPr lang="sl-SI" dirty="0"/>
              <a:t> </a:t>
            </a:r>
            <a:r>
              <a:rPr lang="sl-SI" dirty="0" err="1"/>
              <a:t>any</a:t>
            </a:r>
            <a:r>
              <a:rPr lang="sl-SI" dirty="0"/>
              <a:t> </a:t>
            </a:r>
            <a:r>
              <a:rPr lang="sl-SI" dirty="0" err="1"/>
              <a:t>of</a:t>
            </a:r>
            <a:r>
              <a:rPr lang="sl-SI" dirty="0"/>
              <a:t> </a:t>
            </a:r>
            <a:r>
              <a:rPr lang="sl-SI" dirty="0" err="1"/>
              <a:t>them</a:t>
            </a:r>
            <a:r>
              <a:rPr lang="sl-SI" dirty="0"/>
              <a:t> </a:t>
            </a:r>
            <a:r>
              <a:rPr lang="sl-SI" dirty="0" err="1"/>
              <a:t>might</a:t>
            </a:r>
            <a:r>
              <a:rPr lang="sl-SI" dirty="0"/>
              <a:t> </a:t>
            </a:r>
            <a:r>
              <a:rPr lang="sl-SI" dirty="0" err="1"/>
              <a:t>already</a:t>
            </a:r>
            <a:r>
              <a:rPr lang="sl-SI" dirty="0"/>
              <a:t> know </a:t>
            </a:r>
            <a:r>
              <a:rPr lang="sl-SI" dirty="0" err="1"/>
              <a:t>the</a:t>
            </a:r>
            <a:r>
              <a:rPr lang="sl-SI" dirty="0"/>
              <a:t> </a:t>
            </a:r>
            <a:r>
              <a:rPr lang="sl-SI" dirty="0" err="1"/>
              <a:t>Pixlr</a:t>
            </a:r>
            <a:r>
              <a:rPr lang="sl-SI" dirty="0"/>
              <a:t> Editor program/</a:t>
            </a:r>
            <a:r>
              <a:rPr lang="sl-SI" dirty="0" err="1"/>
              <a:t>application</a:t>
            </a:r>
            <a:r>
              <a:rPr lang="sl-SI" dirty="0"/>
              <a:t>. Most </a:t>
            </a:r>
            <a:r>
              <a:rPr lang="sl-SI" dirty="0" err="1"/>
              <a:t>of</a:t>
            </a:r>
            <a:r>
              <a:rPr lang="sl-SI" dirty="0"/>
              <a:t> </a:t>
            </a:r>
            <a:r>
              <a:rPr lang="sl-SI" dirty="0" err="1"/>
              <a:t>the</a:t>
            </a:r>
            <a:r>
              <a:rPr lang="sl-SI" dirty="0"/>
              <a:t> </a:t>
            </a:r>
            <a:r>
              <a:rPr lang="sl-SI" dirty="0" err="1"/>
              <a:t>students</a:t>
            </a:r>
            <a:r>
              <a:rPr lang="sl-SI" dirty="0"/>
              <a:t> </a:t>
            </a:r>
            <a:r>
              <a:rPr lang="sl-SI" dirty="0" err="1"/>
              <a:t>answered</a:t>
            </a:r>
            <a:r>
              <a:rPr lang="sl-SI" dirty="0"/>
              <a:t> </a:t>
            </a:r>
            <a:r>
              <a:rPr lang="sl-SI" dirty="0" err="1"/>
              <a:t>negatively</a:t>
            </a:r>
            <a:r>
              <a:rPr lang="sl-SI" dirty="0"/>
              <a:t>. Some </a:t>
            </a:r>
            <a:r>
              <a:rPr lang="sl-SI" dirty="0" err="1"/>
              <a:t>students</a:t>
            </a:r>
            <a:r>
              <a:rPr lang="sl-SI" dirty="0"/>
              <a:t> </a:t>
            </a:r>
            <a:r>
              <a:rPr lang="sl-SI" dirty="0" err="1"/>
              <a:t>told</a:t>
            </a:r>
            <a:r>
              <a:rPr lang="sl-SI" dirty="0"/>
              <a:t> me </a:t>
            </a:r>
            <a:r>
              <a:rPr lang="sl-SI" dirty="0" err="1"/>
              <a:t>that</a:t>
            </a:r>
            <a:r>
              <a:rPr lang="sl-SI" dirty="0"/>
              <a:t> </a:t>
            </a:r>
            <a:r>
              <a:rPr lang="sl-SI" dirty="0" err="1"/>
              <a:t>their</a:t>
            </a:r>
            <a:r>
              <a:rPr lang="sl-SI" dirty="0"/>
              <a:t> </a:t>
            </a:r>
            <a:r>
              <a:rPr lang="sl-SI" dirty="0" err="1"/>
              <a:t>class</a:t>
            </a:r>
            <a:r>
              <a:rPr lang="sl-SI" dirty="0"/>
              <a:t> </a:t>
            </a:r>
            <a:r>
              <a:rPr lang="sl-SI" dirty="0" err="1"/>
              <a:t>teacher</a:t>
            </a:r>
            <a:r>
              <a:rPr lang="sl-SI" dirty="0"/>
              <a:t> </a:t>
            </a:r>
            <a:r>
              <a:rPr lang="sl-SI" dirty="0" err="1"/>
              <a:t>suggested</a:t>
            </a:r>
            <a:r>
              <a:rPr lang="sl-SI" dirty="0"/>
              <a:t> </a:t>
            </a:r>
            <a:r>
              <a:rPr lang="sl-SI" dirty="0" err="1"/>
              <a:t>that</a:t>
            </a:r>
            <a:r>
              <a:rPr lang="sl-SI" dirty="0"/>
              <a:t> </a:t>
            </a:r>
            <a:r>
              <a:rPr lang="sl-SI" dirty="0" err="1"/>
              <a:t>they</a:t>
            </a:r>
            <a:r>
              <a:rPr lang="sl-SI" dirty="0"/>
              <a:t> </a:t>
            </a:r>
            <a:r>
              <a:rPr lang="sl-SI" dirty="0" err="1"/>
              <a:t>study</a:t>
            </a:r>
            <a:r>
              <a:rPr lang="sl-SI" dirty="0"/>
              <a:t> </a:t>
            </a:r>
            <a:r>
              <a:rPr lang="sl-SI" dirty="0" err="1"/>
              <a:t>the</a:t>
            </a:r>
            <a:r>
              <a:rPr lang="sl-SI" dirty="0"/>
              <a:t> program at home, </a:t>
            </a:r>
            <a:r>
              <a:rPr lang="sl-SI" dirty="0" err="1"/>
              <a:t>and</a:t>
            </a:r>
            <a:r>
              <a:rPr lang="sl-SI" dirty="0"/>
              <a:t> </a:t>
            </a:r>
            <a:r>
              <a:rPr lang="sl-SI" dirty="0" err="1"/>
              <a:t>they</a:t>
            </a:r>
            <a:r>
              <a:rPr lang="sl-SI" dirty="0"/>
              <a:t> </a:t>
            </a:r>
            <a:r>
              <a:rPr lang="sl-SI" dirty="0" err="1"/>
              <a:t>said</a:t>
            </a:r>
            <a:r>
              <a:rPr lang="sl-SI" dirty="0"/>
              <a:t> </a:t>
            </a:r>
            <a:r>
              <a:rPr lang="sl-SI" dirty="0" err="1"/>
              <a:t>that</a:t>
            </a:r>
            <a:r>
              <a:rPr lang="sl-SI" dirty="0"/>
              <a:t> </a:t>
            </a:r>
            <a:r>
              <a:rPr lang="sl-SI" dirty="0" err="1"/>
              <a:t>they</a:t>
            </a:r>
            <a:r>
              <a:rPr lang="sl-SI" dirty="0"/>
              <a:t> </a:t>
            </a:r>
            <a:r>
              <a:rPr lang="sl-SI" dirty="0" err="1"/>
              <a:t>just</a:t>
            </a:r>
            <a:r>
              <a:rPr lang="sl-SI" dirty="0"/>
              <a:t> </a:t>
            </a:r>
            <a:r>
              <a:rPr lang="sl-SI" dirty="0" err="1"/>
              <a:t>took</a:t>
            </a:r>
            <a:r>
              <a:rPr lang="sl-SI" dirty="0"/>
              <a:t> a “</a:t>
            </a:r>
            <a:r>
              <a:rPr lang="sl-SI" dirty="0" err="1"/>
              <a:t>quick</a:t>
            </a:r>
            <a:r>
              <a:rPr lang="sl-SI" dirty="0"/>
              <a:t> </a:t>
            </a:r>
            <a:r>
              <a:rPr lang="sl-SI" dirty="0" err="1"/>
              <a:t>look</a:t>
            </a:r>
            <a:r>
              <a:rPr lang="sl-SI" dirty="0"/>
              <a:t>” at </a:t>
            </a:r>
            <a:r>
              <a:rPr lang="sl-SI" dirty="0" err="1"/>
              <a:t>the</a:t>
            </a:r>
            <a:r>
              <a:rPr lang="sl-SI" dirty="0"/>
              <a:t> program. </a:t>
            </a:r>
            <a:r>
              <a:rPr lang="sl-SI" dirty="0" err="1"/>
              <a:t>Four</a:t>
            </a:r>
            <a:r>
              <a:rPr lang="sl-SI" dirty="0"/>
              <a:t> </a:t>
            </a:r>
            <a:r>
              <a:rPr lang="sl-SI" dirty="0" err="1"/>
              <a:t>students</a:t>
            </a:r>
            <a:r>
              <a:rPr lang="sl-SI" dirty="0"/>
              <a:t> </a:t>
            </a:r>
            <a:r>
              <a:rPr lang="sl-SI" dirty="0" err="1"/>
              <a:t>stated</a:t>
            </a:r>
            <a:r>
              <a:rPr lang="sl-SI" dirty="0"/>
              <a:t> </a:t>
            </a:r>
            <a:r>
              <a:rPr lang="sl-SI" dirty="0" err="1"/>
              <a:t>that</a:t>
            </a:r>
            <a:r>
              <a:rPr lang="sl-SI" dirty="0"/>
              <a:t> </a:t>
            </a:r>
            <a:r>
              <a:rPr lang="sl-SI" dirty="0" err="1"/>
              <a:t>they</a:t>
            </a:r>
            <a:r>
              <a:rPr lang="sl-SI" dirty="0"/>
              <a:t> are </a:t>
            </a:r>
            <a:r>
              <a:rPr lang="sl-SI" dirty="0" err="1"/>
              <a:t>already</a:t>
            </a:r>
            <a:r>
              <a:rPr lang="sl-SI" dirty="0"/>
              <a:t> </a:t>
            </a:r>
            <a:r>
              <a:rPr lang="sl-SI" dirty="0" err="1"/>
              <a:t>working</a:t>
            </a:r>
            <a:r>
              <a:rPr lang="sl-SI" dirty="0"/>
              <a:t> </a:t>
            </a:r>
            <a:r>
              <a:rPr lang="sl-SI" dirty="0" err="1"/>
              <a:t>with</a:t>
            </a:r>
            <a:r>
              <a:rPr lang="sl-SI" dirty="0"/>
              <a:t> </a:t>
            </a:r>
            <a:r>
              <a:rPr lang="sl-SI" dirty="0" err="1"/>
              <a:t>similar</a:t>
            </a:r>
            <a:r>
              <a:rPr lang="sl-SI" dirty="0"/>
              <a:t> </a:t>
            </a:r>
            <a:r>
              <a:rPr lang="sl-SI" dirty="0" err="1"/>
              <a:t>programs</a:t>
            </a:r>
            <a:r>
              <a:rPr lang="sl-SI" dirty="0"/>
              <a:t>, </a:t>
            </a:r>
            <a:r>
              <a:rPr lang="sl-SI" dirty="0" err="1"/>
              <a:t>and</a:t>
            </a:r>
            <a:r>
              <a:rPr lang="sl-SI" dirty="0"/>
              <a:t> </a:t>
            </a:r>
            <a:r>
              <a:rPr lang="sl-SI" dirty="0" err="1"/>
              <a:t>that</a:t>
            </a:r>
            <a:r>
              <a:rPr lang="sl-SI" dirty="0"/>
              <a:t> </a:t>
            </a:r>
            <a:r>
              <a:rPr lang="sl-SI" dirty="0" err="1"/>
              <a:t>there</a:t>
            </a:r>
            <a:r>
              <a:rPr lang="sl-SI" dirty="0"/>
              <a:t> </a:t>
            </a:r>
            <a:r>
              <a:rPr lang="sl-SI" dirty="0" err="1"/>
              <a:t>will</a:t>
            </a:r>
            <a:r>
              <a:rPr lang="sl-SI" dirty="0"/>
              <a:t> be no </a:t>
            </a:r>
            <a:r>
              <a:rPr lang="sl-SI" dirty="0" err="1"/>
              <a:t>problems</a:t>
            </a:r>
            <a:r>
              <a:rPr lang="sl-SI" dirty="0"/>
              <a:t>, </a:t>
            </a:r>
            <a:r>
              <a:rPr lang="sl-SI" dirty="0" err="1"/>
              <a:t>while</a:t>
            </a:r>
            <a:r>
              <a:rPr lang="sl-SI" dirty="0"/>
              <a:t> </a:t>
            </a:r>
            <a:r>
              <a:rPr lang="sl-SI" dirty="0" err="1"/>
              <a:t>the</a:t>
            </a:r>
            <a:r>
              <a:rPr lang="sl-SI" dirty="0"/>
              <a:t> </a:t>
            </a:r>
            <a:r>
              <a:rPr lang="sl-SI" dirty="0" err="1"/>
              <a:t>rest</a:t>
            </a:r>
            <a:r>
              <a:rPr lang="sl-SI" dirty="0"/>
              <a:t> </a:t>
            </a:r>
            <a:r>
              <a:rPr lang="sl-SI" dirty="0" err="1"/>
              <a:t>of</a:t>
            </a:r>
            <a:r>
              <a:rPr lang="sl-SI" dirty="0"/>
              <a:t> </a:t>
            </a:r>
            <a:r>
              <a:rPr lang="sl-SI" dirty="0" err="1"/>
              <a:t>them</a:t>
            </a:r>
            <a:r>
              <a:rPr lang="sl-SI" dirty="0"/>
              <a:t> </a:t>
            </a:r>
            <a:r>
              <a:rPr lang="sl-SI" dirty="0" err="1"/>
              <a:t>have</a:t>
            </a:r>
            <a:r>
              <a:rPr lang="sl-SI" dirty="0"/>
              <a:t> not </a:t>
            </a:r>
            <a:r>
              <a:rPr lang="sl-SI" dirty="0" err="1"/>
              <a:t>yet</a:t>
            </a:r>
            <a:r>
              <a:rPr lang="sl-SI" dirty="0"/>
              <a:t> </a:t>
            </a:r>
            <a:r>
              <a:rPr lang="sl-SI" dirty="0" err="1"/>
              <a:t>dealt</a:t>
            </a:r>
            <a:r>
              <a:rPr lang="sl-SI" dirty="0"/>
              <a:t> </a:t>
            </a:r>
            <a:r>
              <a:rPr lang="sl-SI" dirty="0" err="1"/>
              <a:t>with</a:t>
            </a:r>
            <a:r>
              <a:rPr lang="sl-SI" dirty="0"/>
              <a:t> </a:t>
            </a:r>
            <a:r>
              <a:rPr lang="sl-SI" dirty="0" err="1"/>
              <a:t>such</a:t>
            </a:r>
            <a:r>
              <a:rPr lang="sl-SI" dirty="0"/>
              <a:t> </a:t>
            </a:r>
            <a:r>
              <a:rPr lang="sl-SI" dirty="0" err="1"/>
              <a:t>programs</a:t>
            </a:r>
            <a:r>
              <a:rPr lang="sl-SI" dirty="0"/>
              <a:t>. </a:t>
            </a:r>
            <a:r>
              <a:rPr lang="sl-SI" dirty="0" err="1"/>
              <a:t>Pupils</a:t>
            </a:r>
            <a:r>
              <a:rPr lang="sl-SI" dirty="0"/>
              <a:t> </a:t>
            </a:r>
            <a:r>
              <a:rPr lang="sl-SI" dirty="0" err="1"/>
              <a:t>also</a:t>
            </a:r>
            <a:r>
              <a:rPr lang="sl-SI" dirty="0"/>
              <a:t> </a:t>
            </a:r>
            <a:r>
              <a:rPr lang="sl-SI" dirty="0" err="1"/>
              <a:t>said</a:t>
            </a:r>
            <a:r>
              <a:rPr lang="sl-SI" dirty="0"/>
              <a:t> </a:t>
            </a:r>
            <a:r>
              <a:rPr lang="sl-SI" dirty="0" err="1"/>
              <a:t>that</a:t>
            </a:r>
            <a:r>
              <a:rPr lang="sl-SI" dirty="0"/>
              <a:t> </a:t>
            </a:r>
            <a:r>
              <a:rPr lang="sl-SI" dirty="0" err="1"/>
              <a:t>they</a:t>
            </a:r>
            <a:r>
              <a:rPr lang="sl-SI" dirty="0"/>
              <a:t> </a:t>
            </a:r>
            <a:r>
              <a:rPr lang="sl-SI" dirty="0" err="1"/>
              <a:t>use</a:t>
            </a:r>
            <a:r>
              <a:rPr lang="sl-SI" dirty="0"/>
              <a:t> </a:t>
            </a:r>
            <a:r>
              <a:rPr lang="sl-SI" dirty="0" err="1"/>
              <a:t>simple</a:t>
            </a:r>
            <a:r>
              <a:rPr lang="sl-SI" dirty="0"/>
              <a:t> </a:t>
            </a:r>
            <a:r>
              <a:rPr lang="sl-SI" dirty="0" err="1"/>
              <a:t>applications</a:t>
            </a:r>
            <a:r>
              <a:rPr lang="sl-SI" dirty="0"/>
              <a:t> to </a:t>
            </a:r>
            <a:r>
              <a:rPr lang="sl-SI" dirty="0" err="1"/>
              <a:t>process</a:t>
            </a:r>
            <a:r>
              <a:rPr lang="sl-SI" dirty="0"/>
              <a:t> </a:t>
            </a:r>
            <a:r>
              <a:rPr lang="sl-SI" dirty="0" err="1"/>
              <a:t>photos</a:t>
            </a:r>
            <a:r>
              <a:rPr lang="sl-SI" dirty="0"/>
              <a:t> at home, on </a:t>
            </a:r>
            <a:r>
              <a:rPr lang="sl-SI" dirty="0" err="1"/>
              <a:t>their</a:t>
            </a:r>
            <a:r>
              <a:rPr lang="sl-SI" dirty="0"/>
              <a:t> </a:t>
            </a:r>
            <a:r>
              <a:rPr lang="sl-SI" dirty="0" err="1"/>
              <a:t>smartphones</a:t>
            </a:r>
            <a:r>
              <a:rPr lang="sl-SI" dirty="0"/>
              <a:t>, </a:t>
            </a:r>
            <a:r>
              <a:rPr lang="sl-SI" dirty="0" err="1"/>
              <a:t>with</a:t>
            </a:r>
            <a:r>
              <a:rPr lang="sl-SI" dirty="0"/>
              <a:t> </a:t>
            </a:r>
            <a:r>
              <a:rPr lang="sl-SI" dirty="0" err="1"/>
              <a:t>which</a:t>
            </a:r>
            <a:r>
              <a:rPr lang="sl-SI" dirty="0"/>
              <a:t> </a:t>
            </a:r>
            <a:r>
              <a:rPr lang="sl-SI" dirty="0" err="1"/>
              <a:t>they</a:t>
            </a:r>
            <a:r>
              <a:rPr lang="sl-SI" dirty="0"/>
              <a:t> </a:t>
            </a:r>
            <a:r>
              <a:rPr lang="sl-SI" dirty="0" err="1"/>
              <a:t>easily</a:t>
            </a:r>
            <a:r>
              <a:rPr lang="sl-SI" dirty="0"/>
              <a:t> </a:t>
            </a:r>
            <a:r>
              <a:rPr lang="sl-SI" dirty="0" err="1"/>
              <a:t>add</a:t>
            </a:r>
            <a:r>
              <a:rPr lang="sl-SI" dirty="0"/>
              <a:t> </a:t>
            </a:r>
            <a:r>
              <a:rPr lang="sl-SI" dirty="0" err="1"/>
              <a:t>different</a:t>
            </a:r>
            <a:r>
              <a:rPr lang="sl-SI" dirty="0"/>
              <a:t> </a:t>
            </a:r>
            <a:r>
              <a:rPr lang="sl-SI" dirty="0" err="1"/>
              <a:t>effects</a:t>
            </a:r>
            <a:r>
              <a:rPr lang="sl-SI" dirty="0"/>
              <a:t> to </a:t>
            </a:r>
            <a:r>
              <a:rPr lang="sl-SI" dirty="0" err="1"/>
              <a:t>their</a:t>
            </a:r>
            <a:r>
              <a:rPr lang="sl-SI" dirty="0"/>
              <a:t> </a:t>
            </a:r>
            <a:r>
              <a:rPr lang="sl-SI" dirty="0" err="1"/>
              <a:t>photos</a:t>
            </a:r>
            <a:r>
              <a:rPr lang="sl-SI" dirty="0"/>
              <a:t>.</a:t>
            </a:r>
          </a:p>
          <a:p>
            <a:pPr marL="0" indent="0">
              <a:buNone/>
            </a:pPr>
            <a:endParaRPr lang="sl-SI" dirty="0"/>
          </a:p>
        </p:txBody>
      </p:sp>
    </p:spTree>
    <p:extLst>
      <p:ext uri="{BB962C8B-B14F-4D97-AF65-F5344CB8AC3E}">
        <p14:creationId xmlns:p14="http://schemas.microsoft.com/office/powerpoint/2010/main" val="3094156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2550711" y="1058780"/>
            <a:ext cx="8915400" cy="5091764"/>
          </a:xfrm>
        </p:spPr>
        <p:txBody>
          <a:bodyPr>
            <a:noAutofit/>
          </a:bodyPr>
          <a:lstStyle/>
          <a:p>
            <a:pPr marL="0" indent="0">
              <a:buNone/>
            </a:pPr>
            <a:r>
              <a:rPr lang="en-US" dirty="0"/>
              <a:t>The task in November was that we get acquainted with certain concepts related to the project and to find out what our students know about them. Since I didn’t want to influence students’ opinions, I distributed a questionnaire for them to fill out. I asked them to write what they think is the term Digital Imaging. Since we will be working with photos and also making a short animation in the next few hours, I asked them to evaluate their previous knowledge in editing digital photos (grade 1-10).</a:t>
            </a:r>
          </a:p>
          <a:p>
            <a:pPr marL="0" indent="0">
              <a:buNone/>
            </a:pPr>
            <a:r>
              <a:rPr lang="en-US" dirty="0"/>
              <a:t>On the basis of the received responses, I found that the concept of Digital Imaging is perceived as a picture made using technology (camera) that is loaded onto a computer, where it can also be manipulated. </a:t>
            </a:r>
          </a:p>
          <a:p>
            <a:pPr marL="0" indent="0">
              <a:buNone/>
            </a:pPr>
            <a:r>
              <a:rPr lang="en-US" dirty="0"/>
              <a:t>The teaching of fine arts is carried out in the 9th grade of elementary school once a week for 2 school hours and lasts half of the school year. Due to time constraints, I wanted students to acquaint themselves with the chosen application as quickly as possible and prepare them for more demanding tasks related to the visual media that will follow in the coming weeks.</a:t>
            </a:r>
          </a:p>
          <a:p>
            <a:pPr marL="0" indent="0">
              <a:buNone/>
            </a:pPr>
            <a:endParaRPr lang="sl-SI" dirty="0"/>
          </a:p>
        </p:txBody>
      </p:sp>
    </p:spTree>
    <p:extLst>
      <p:ext uri="{BB962C8B-B14F-4D97-AF65-F5344CB8AC3E}">
        <p14:creationId xmlns:p14="http://schemas.microsoft.com/office/powerpoint/2010/main" val="178590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2589212" y="587141"/>
            <a:ext cx="8915400" cy="5324081"/>
          </a:xfrm>
        </p:spPr>
        <p:txBody>
          <a:bodyPr/>
          <a:lstStyle/>
          <a:p>
            <a:pPr marL="0" indent="0">
              <a:buNone/>
            </a:pPr>
            <a:r>
              <a:rPr lang="sl-SI" dirty="0" err="1"/>
              <a:t>Our</a:t>
            </a:r>
            <a:r>
              <a:rPr lang="sl-SI" dirty="0"/>
              <a:t> </a:t>
            </a:r>
            <a:r>
              <a:rPr lang="sl-SI" dirty="0" err="1"/>
              <a:t>first</a:t>
            </a:r>
            <a:r>
              <a:rPr lang="sl-SI" dirty="0"/>
              <a:t> </a:t>
            </a:r>
            <a:r>
              <a:rPr lang="sl-SI" dirty="0" err="1"/>
              <a:t>task</a:t>
            </a:r>
            <a:r>
              <a:rPr lang="sl-SI" dirty="0"/>
              <a:t>, </a:t>
            </a:r>
            <a:r>
              <a:rPr lang="sl-SI" dirty="0" err="1"/>
              <a:t>which</a:t>
            </a:r>
            <a:r>
              <a:rPr lang="sl-SI" dirty="0"/>
              <a:t> </a:t>
            </a:r>
            <a:r>
              <a:rPr lang="sl-SI" dirty="0" err="1"/>
              <a:t>was</a:t>
            </a:r>
            <a:r>
              <a:rPr lang="sl-SI" dirty="0"/>
              <a:t> </a:t>
            </a:r>
            <a:r>
              <a:rPr lang="sl-SI" dirty="0" err="1"/>
              <a:t>carried</a:t>
            </a:r>
            <a:r>
              <a:rPr lang="sl-SI" dirty="0"/>
              <a:t> out in </a:t>
            </a:r>
            <a:r>
              <a:rPr lang="sl-SI" dirty="0" err="1"/>
              <a:t>the</a:t>
            </a:r>
            <a:r>
              <a:rPr lang="sl-SI" dirty="0"/>
              <a:t> </a:t>
            </a:r>
            <a:r>
              <a:rPr lang="sl-SI" dirty="0" err="1"/>
              <a:t>Pixlr</a:t>
            </a:r>
            <a:r>
              <a:rPr lang="sl-SI" dirty="0"/>
              <a:t> Editor program, </a:t>
            </a:r>
            <a:r>
              <a:rPr lang="sl-SI" dirty="0" err="1"/>
              <a:t>was</a:t>
            </a:r>
            <a:r>
              <a:rPr lang="sl-SI" dirty="0"/>
              <a:t> </a:t>
            </a:r>
            <a:r>
              <a:rPr lang="sl-SI" dirty="0" err="1"/>
              <a:t>related</a:t>
            </a:r>
            <a:r>
              <a:rPr lang="sl-SI" dirty="0"/>
              <a:t> to urban </a:t>
            </a:r>
            <a:r>
              <a:rPr lang="sl-SI" dirty="0" err="1"/>
              <a:t>space</a:t>
            </a:r>
            <a:r>
              <a:rPr lang="sl-SI" dirty="0" smtClean="0"/>
              <a:t>.</a:t>
            </a:r>
          </a:p>
          <a:p>
            <a:pPr marL="0" indent="0">
              <a:buNone/>
            </a:pPr>
            <a:endParaRPr lang="sl-SI" dirty="0"/>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a:p>
          <a:p>
            <a:pPr marL="0" indent="0">
              <a:buNone/>
            </a:pPr>
            <a:endParaRPr lang="sl-SI" dirty="0" smtClean="0"/>
          </a:p>
          <a:p>
            <a:pPr marL="0" indent="0">
              <a:buNone/>
            </a:pPr>
            <a:r>
              <a:rPr lang="sl-SI" dirty="0"/>
              <a:t>At </a:t>
            </a:r>
            <a:r>
              <a:rPr lang="sl-SI" dirty="0" err="1"/>
              <a:t>the</a:t>
            </a:r>
            <a:r>
              <a:rPr lang="sl-SI" dirty="0"/>
              <a:t> </a:t>
            </a:r>
            <a:r>
              <a:rPr lang="sl-SI" dirty="0" err="1"/>
              <a:t>beginning</a:t>
            </a:r>
            <a:r>
              <a:rPr lang="sl-SI" dirty="0"/>
              <a:t> </a:t>
            </a:r>
            <a:r>
              <a:rPr lang="sl-SI" dirty="0" err="1"/>
              <a:t>of</a:t>
            </a:r>
            <a:r>
              <a:rPr lang="sl-SI" dirty="0"/>
              <a:t> </a:t>
            </a:r>
            <a:r>
              <a:rPr lang="sl-SI" dirty="0" err="1"/>
              <a:t>the</a:t>
            </a:r>
            <a:r>
              <a:rPr lang="sl-SI" dirty="0"/>
              <a:t> </a:t>
            </a:r>
            <a:r>
              <a:rPr lang="sl-SI" dirty="0" err="1"/>
              <a:t>first</a:t>
            </a:r>
            <a:r>
              <a:rPr lang="sl-SI" dirty="0"/>
              <a:t> </a:t>
            </a:r>
            <a:r>
              <a:rPr lang="sl-SI" dirty="0" err="1"/>
              <a:t>hour</a:t>
            </a:r>
            <a:r>
              <a:rPr lang="sl-SI" dirty="0"/>
              <a:t> </a:t>
            </a:r>
            <a:r>
              <a:rPr lang="sl-SI" dirty="0" err="1"/>
              <a:t>we</a:t>
            </a:r>
            <a:r>
              <a:rPr lang="sl-SI" dirty="0"/>
              <a:t> </a:t>
            </a:r>
            <a:r>
              <a:rPr lang="sl-SI" dirty="0" err="1"/>
              <a:t>discovered</a:t>
            </a:r>
            <a:r>
              <a:rPr lang="sl-SI" dirty="0"/>
              <a:t> </a:t>
            </a:r>
            <a:r>
              <a:rPr lang="sl-SI" dirty="0" err="1"/>
              <a:t>what</a:t>
            </a:r>
            <a:r>
              <a:rPr lang="sl-SI" dirty="0"/>
              <a:t> urban </a:t>
            </a:r>
            <a:r>
              <a:rPr lang="sl-SI" dirty="0" err="1"/>
              <a:t>space</a:t>
            </a:r>
            <a:r>
              <a:rPr lang="sl-SI" dirty="0"/>
              <a:t> is, how </a:t>
            </a:r>
            <a:r>
              <a:rPr lang="sl-SI" dirty="0" err="1"/>
              <a:t>they</a:t>
            </a:r>
            <a:r>
              <a:rPr lang="sl-SI" dirty="0"/>
              <a:t> </a:t>
            </a:r>
            <a:r>
              <a:rPr lang="sl-SI" dirty="0" err="1"/>
              <a:t>picture</a:t>
            </a:r>
            <a:r>
              <a:rPr lang="sl-SI" dirty="0"/>
              <a:t> it, </a:t>
            </a:r>
            <a:r>
              <a:rPr lang="sl-SI" dirty="0" err="1"/>
              <a:t>what</a:t>
            </a:r>
            <a:r>
              <a:rPr lang="sl-SI" dirty="0"/>
              <a:t> it </a:t>
            </a:r>
            <a:r>
              <a:rPr lang="sl-SI" dirty="0" err="1"/>
              <a:t>includes</a:t>
            </a:r>
            <a:r>
              <a:rPr lang="sl-SI" dirty="0"/>
              <a:t>, </a:t>
            </a:r>
            <a:r>
              <a:rPr lang="sl-SI" dirty="0" err="1"/>
              <a:t>and</a:t>
            </a:r>
            <a:r>
              <a:rPr lang="sl-SI" dirty="0"/>
              <a:t> </a:t>
            </a:r>
            <a:r>
              <a:rPr lang="sl-SI" dirty="0" err="1"/>
              <a:t>who</a:t>
            </a:r>
            <a:r>
              <a:rPr lang="sl-SI" dirty="0"/>
              <a:t> </a:t>
            </a:r>
            <a:r>
              <a:rPr lang="sl-SI" dirty="0" err="1"/>
              <a:t>plans</a:t>
            </a:r>
            <a:r>
              <a:rPr lang="sl-SI" dirty="0"/>
              <a:t> it. In </a:t>
            </a:r>
            <a:r>
              <a:rPr lang="sl-SI" dirty="0" err="1"/>
              <a:t>the</a:t>
            </a:r>
            <a:r>
              <a:rPr lang="sl-SI" dirty="0"/>
              <a:t> </a:t>
            </a:r>
            <a:r>
              <a:rPr lang="sl-SI" dirty="0" err="1"/>
              <a:t>second</a:t>
            </a:r>
            <a:r>
              <a:rPr lang="sl-SI" dirty="0"/>
              <a:t> part, </a:t>
            </a:r>
            <a:r>
              <a:rPr lang="sl-SI" dirty="0" err="1"/>
              <a:t>practical</a:t>
            </a:r>
            <a:r>
              <a:rPr lang="sl-SI" dirty="0"/>
              <a:t> </a:t>
            </a:r>
            <a:r>
              <a:rPr lang="sl-SI" dirty="0" err="1"/>
              <a:t>work</a:t>
            </a:r>
            <a:r>
              <a:rPr lang="sl-SI" dirty="0"/>
              <a:t> </a:t>
            </a:r>
            <a:r>
              <a:rPr lang="sl-SI" dirty="0" err="1"/>
              <a:t>followed</a:t>
            </a:r>
            <a:r>
              <a:rPr lang="sl-SI" dirty="0"/>
              <a:t>. </a:t>
            </a:r>
            <a:r>
              <a:rPr lang="sl-SI" dirty="0" err="1"/>
              <a:t>The</a:t>
            </a:r>
            <a:r>
              <a:rPr lang="sl-SI" dirty="0"/>
              <a:t> </a:t>
            </a:r>
            <a:r>
              <a:rPr lang="sl-SI" dirty="0" err="1"/>
              <a:t>pupils</a:t>
            </a:r>
            <a:r>
              <a:rPr lang="sl-SI" dirty="0"/>
              <a:t> </a:t>
            </a:r>
            <a:r>
              <a:rPr lang="sl-SI" dirty="0" err="1"/>
              <a:t>had</a:t>
            </a:r>
            <a:r>
              <a:rPr lang="sl-SI" dirty="0"/>
              <a:t> to take on </a:t>
            </a:r>
            <a:r>
              <a:rPr lang="sl-SI" dirty="0" err="1"/>
              <a:t>the</a:t>
            </a:r>
            <a:r>
              <a:rPr lang="sl-SI" dirty="0"/>
              <a:t> role </a:t>
            </a:r>
            <a:r>
              <a:rPr lang="sl-SI" dirty="0" err="1"/>
              <a:t>of</a:t>
            </a:r>
            <a:r>
              <a:rPr lang="sl-SI" dirty="0"/>
              <a:t> urban </a:t>
            </a:r>
            <a:r>
              <a:rPr lang="sl-SI" dirty="0" err="1"/>
              <a:t>planners</a:t>
            </a:r>
            <a:r>
              <a:rPr lang="sl-SI" dirty="0"/>
              <a:t> </a:t>
            </a:r>
            <a:r>
              <a:rPr lang="sl-SI" dirty="0" err="1"/>
              <a:t>and</a:t>
            </a:r>
            <a:r>
              <a:rPr lang="sl-SI" dirty="0"/>
              <a:t> make </a:t>
            </a:r>
            <a:r>
              <a:rPr lang="sl-SI" dirty="0" err="1"/>
              <a:t>sense</a:t>
            </a:r>
            <a:r>
              <a:rPr lang="sl-SI" dirty="0"/>
              <a:t> </a:t>
            </a:r>
            <a:r>
              <a:rPr lang="sl-SI" dirty="0" err="1"/>
              <a:t>of</a:t>
            </a:r>
            <a:r>
              <a:rPr lang="sl-SI" dirty="0"/>
              <a:t> </a:t>
            </a:r>
            <a:r>
              <a:rPr lang="sl-SI" dirty="0" err="1"/>
              <a:t>the</a:t>
            </a:r>
            <a:r>
              <a:rPr lang="sl-SI" dirty="0"/>
              <a:t> </a:t>
            </a:r>
            <a:r>
              <a:rPr lang="sl-SI" dirty="0" err="1"/>
              <a:t>infrastructure</a:t>
            </a:r>
            <a:r>
              <a:rPr lang="sl-SI" dirty="0"/>
              <a:t> on </a:t>
            </a:r>
            <a:r>
              <a:rPr lang="sl-SI" dirty="0" err="1"/>
              <a:t>their</a:t>
            </a:r>
            <a:r>
              <a:rPr lang="sl-SI" dirty="0"/>
              <a:t> "</a:t>
            </a:r>
            <a:r>
              <a:rPr lang="sl-SI" dirty="0" err="1"/>
              <a:t>island</a:t>
            </a:r>
            <a:r>
              <a:rPr lang="sl-SI" dirty="0"/>
              <a:t>". </a:t>
            </a:r>
            <a:r>
              <a:rPr lang="sl-SI" dirty="0" err="1"/>
              <a:t>Since</a:t>
            </a:r>
            <a:r>
              <a:rPr lang="sl-SI" dirty="0"/>
              <a:t> </a:t>
            </a:r>
            <a:r>
              <a:rPr lang="sl-SI" dirty="0" err="1"/>
              <a:t>only</a:t>
            </a:r>
            <a:r>
              <a:rPr lang="sl-SI" dirty="0"/>
              <a:t> 2 </a:t>
            </a:r>
            <a:r>
              <a:rPr lang="sl-SI" dirty="0" err="1"/>
              <a:t>school</a:t>
            </a:r>
            <a:r>
              <a:rPr lang="sl-SI" dirty="0"/>
              <a:t> </a:t>
            </a:r>
            <a:r>
              <a:rPr lang="sl-SI" dirty="0" err="1"/>
              <a:t>hours</a:t>
            </a:r>
            <a:r>
              <a:rPr lang="sl-SI" dirty="0"/>
              <a:t> </a:t>
            </a:r>
            <a:r>
              <a:rPr lang="sl-SI" dirty="0" err="1"/>
              <a:t>were</a:t>
            </a:r>
            <a:r>
              <a:rPr lang="sl-SI" dirty="0"/>
              <a:t> </a:t>
            </a:r>
            <a:r>
              <a:rPr lang="sl-SI" dirty="0" err="1"/>
              <a:t>available</a:t>
            </a:r>
            <a:r>
              <a:rPr lang="sl-SI" dirty="0"/>
              <a:t> </a:t>
            </a:r>
            <a:r>
              <a:rPr lang="sl-SI" dirty="0" err="1"/>
              <a:t>for</a:t>
            </a:r>
            <a:r>
              <a:rPr lang="sl-SI" dirty="0"/>
              <a:t> </a:t>
            </a:r>
            <a:r>
              <a:rPr lang="sl-SI" dirty="0" err="1"/>
              <a:t>the</a:t>
            </a:r>
            <a:r>
              <a:rPr lang="sl-SI" dirty="0"/>
              <a:t> </a:t>
            </a:r>
            <a:r>
              <a:rPr lang="sl-SI" dirty="0" err="1"/>
              <a:t>entire</a:t>
            </a:r>
            <a:r>
              <a:rPr lang="sl-SI" dirty="0"/>
              <a:t> </a:t>
            </a:r>
            <a:r>
              <a:rPr lang="sl-SI" dirty="0" err="1"/>
              <a:t>task</a:t>
            </a:r>
            <a:r>
              <a:rPr lang="sl-SI" dirty="0"/>
              <a:t>, I </a:t>
            </a:r>
            <a:r>
              <a:rPr lang="sl-SI" dirty="0" err="1"/>
              <a:t>drew</a:t>
            </a:r>
            <a:r>
              <a:rPr lang="sl-SI" dirty="0"/>
              <a:t> out </a:t>
            </a:r>
            <a:r>
              <a:rPr lang="sl-SI" dirty="0" err="1"/>
              <a:t>the</a:t>
            </a:r>
            <a:r>
              <a:rPr lang="sl-SI" dirty="0"/>
              <a:t> </a:t>
            </a:r>
            <a:r>
              <a:rPr lang="sl-SI" dirty="0" err="1"/>
              <a:t>island</a:t>
            </a:r>
            <a:r>
              <a:rPr lang="sl-SI" dirty="0"/>
              <a:t> </a:t>
            </a:r>
            <a:r>
              <a:rPr lang="sl-SI" dirty="0" err="1"/>
              <a:t>background</a:t>
            </a:r>
            <a:r>
              <a:rPr lang="sl-SI" dirty="0"/>
              <a:t>, </a:t>
            </a:r>
            <a:r>
              <a:rPr lang="sl-SI" dirty="0" err="1"/>
              <a:t>which</a:t>
            </a:r>
            <a:r>
              <a:rPr lang="sl-SI" dirty="0"/>
              <a:t> </a:t>
            </a:r>
            <a:r>
              <a:rPr lang="sl-SI" dirty="0" err="1"/>
              <a:t>served</a:t>
            </a:r>
            <a:r>
              <a:rPr lang="sl-SI" dirty="0"/>
              <a:t> as a </a:t>
            </a:r>
            <a:r>
              <a:rPr lang="sl-SI" dirty="0" err="1"/>
              <a:t>basis</a:t>
            </a:r>
            <a:r>
              <a:rPr lang="sl-SI" dirty="0"/>
              <a:t> </a:t>
            </a:r>
            <a:r>
              <a:rPr lang="sl-SI" dirty="0" err="1"/>
              <a:t>or</a:t>
            </a:r>
            <a:r>
              <a:rPr lang="sl-SI" dirty="0"/>
              <a:t> </a:t>
            </a:r>
            <a:r>
              <a:rPr lang="sl-SI" dirty="0" err="1"/>
              <a:t>starting</a:t>
            </a:r>
            <a:r>
              <a:rPr lang="sl-SI" dirty="0"/>
              <a:t> </a:t>
            </a:r>
            <a:r>
              <a:rPr lang="sl-SI" dirty="0" err="1"/>
              <a:t>point</a:t>
            </a:r>
            <a:r>
              <a:rPr lang="sl-SI" dirty="0"/>
              <a:t> </a:t>
            </a:r>
            <a:r>
              <a:rPr lang="sl-SI" dirty="0" err="1"/>
              <a:t>for</a:t>
            </a:r>
            <a:r>
              <a:rPr lang="sl-SI" dirty="0"/>
              <a:t> </a:t>
            </a:r>
            <a:r>
              <a:rPr lang="sl-SI" dirty="0" err="1"/>
              <a:t>further</a:t>
            </a:r>
            <a:r>
              <a:rPr lang="sl-SI" dirty="0"/>
              <a:t> </a:t>
            </a:r>
            <a:r>
              <a:rPr lang="sl-SI" dirty="0" err="1"/>
              <a:t>work</a:t>
            </a:r>
            <a:r>
              <a:rPr lang="sl-SI" dirty="0"/>
              <a:t>.</a:t>
            </a:r>
          </a:p>
        </p:txBody>
      </p:sp>
      <p:pic>
        <p:nvPicPr>
          <p:cNvPr id="4" name="Picture 15"/>
          <p:cNvPicPr/>
          <p:nvPr/>
        </p:nvPicPr>
        <p:blipFill>
          <a:blip r:embed="rId2" cstate="print">
            <a:extLst>
              <a:ext uri="{28A0092B-C50C-407E-A947-70E740481C1C}">
                <a14:useLocalDpi xmlns:a14="http://schemas.microsoft.com/office/drawing/2010/main" val="0"/>
              </a:ext>
            </a:extLst>
          </a:blip>
          <a:stretch>
            <a:fillRect/>
          </a:stretch>
        </p:blipFill>
        <p:spPr>
          <a:xfrm>
            <a:off x="7252586" y="1344429"/>
            <a:ext cx="2964815" cy="2225040"/>
          </a:xfrm>
          <a:prstGeom prst="rect">
            <a:avLst/>
          </a:prstGeom>
        </p:spPr>
      </p:pic>
      <p:pic>
        <p:nvPicPr>
          <p:cNvPr id="5" name="Picture 16"/>
          <p:cNvPicPr/>
          <p:nvPr/>
        </p:nvPicPr>
        <p:blipFill>
          <a:blip r:embed="rId3" cstate="print">
            <a:extLst>
              <a:ext uri="{28A0092B-C50C-407E-A947-70E740481C1C}">
                <a14:useLocalDpi xmlns:a14="http://schemas.microsoft.com/office/drawing/2010/main" val="0"/>
              </a:ext>
            </a:extLst>
          </a:blip>
          <a:stretch>
            <a:fillRect/>
          </a:stretch>
        </p:blipFill>
        <p:spPr>
          <a:xfrm>
            <a:off x="3283635" y="1344429"/>
            <a:ext cx="2990215" cy="2244090"/>
          </a:xfrm>
          <a:prstGeom prst="rect">
            <a:avLst/>
          </a:prstGeom>
        </p:spPr>
      </p:pic>
    </p:spTree>
    <p:extLst>
      <p:ext uri="{BB962C8B-B14F-4D97-AF65-F5344CB8AC3E}">
        <p14:creationId xmlns:p14="http://schemas.microsoft.com/office/powerpoint/2010/main" val="3121488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2589212" y="644893"/>
            <a:ext cx="8915400" cy="5266329"/>
          </a:xfrm>
        </p:spPr>
        <p:txBody>
          <a:bodyPr/>
          <a:lstStyle/>
          <a:p>
            <a:pPr marL="0" indent="0">
              <a:buNone/>
            </a:pPr>
            <a:r>
              <a:rPr lang="en-US" dirty="0"/>
              <a:t>We started with the basics, opened the program, inserted the image as a background picture and I explained the basic tools and layers of the </a:t>
            </a:r>
            <a:r>
              <a:rPr lang="en-US" dirty="0" err="1"/>
              <a:t>Pixlr</a:t>
            </a:r>
            <a:r>
              <a:rPr lang="en-US" dirty="0"/>
              <a:t> Editor application. Because the pupils were very perceptive, I let them continue on their own. During their work they were exploring the possibilities of the program. When they encountered a problem or some of them asked the question, I showed everyone a solution through a projection.</a:t>
            </a:r>
          </a:p>
          <a:p>
            <a:pPr marL="0" indent="0">
              <a:buNone/>
            </a:pPr>
            <a:r>
              <a:rPr lang="en-US" dirty="0" smtClean="0"/>
              <a:t>The </a:t>
            </a:r>
            <a:r>
              <a:rPr lang="en-US" dirty="0"/>
              <a:t>products were produced at different speeds. And immediately, there were differences between those who had previously worked in similar environments and those who were new to this kind of work.</a:t>
            </a:r>
          </a:p>
          <a:p>
            <a:pPr marL="0" indent="0">
              <a:buNone/>
            </a:pPr>
            <a:endParaRPr lang="sl-SI" dirty="0"/>
          </a:p>
        </p:txBody>
      </p:sp>
      <p:pic>
        <p:nvPicPr>
          <p:cNvPr id="8" name="Picture 17"/>
          <p:cNvPicPr/>
          <p:nvPr/>
        </p:nvPicPr>
        <p:blipFill>
          <a:blip r:embed="rId2" cstate="print">
            <a:extLst>
              <a:ext uri="{28A0092B-C50C-407E-A947-70E740481C1C}">
                <a14:useLocalDpi xmlns:a14="http://schemas.microsoft.com/office/drawing/2010/main" val="0"/>
              </a:ext>
            </a:extLst>
          </a:blip>
          <a:stretch>
            <a:fillRect/>
          </a:stretch>
        </p:blipFill>
        <p:spPr>
          <a:xfrm>
            <a:off x="3482908" y="3694437"/>
            <a:ext cx="2954020" cy="2216785"/>
          </a:xfrm>
          <a:prstGeom prst="rect">
            <a:avLst/>
          </a:prstGeom>
        </p:spPr>
      </p:pic>
      <p:pic>
        <p:nvPicPr>
          <p:cNvPr id="9" name="Picture 18"/>
          <p:cNvPicPr/>
          <p:nvPr/>
        </p:nvPicPr>
        <p:blipFill>
          <a:blip r:embed="rId3" cstate="print">
            <a:extLst>
              <a:ext uri="{28A0092B-C50C-407E-A947-70E740481C1C}">
                <a14:useLocalDpi xmlns:a14="http://schemas.microsoft.com/office/drawing/2010/main" val="0"/>
              </a:ext>
            </a:extLst>
          </a:blip>
          <a:stretch>
            <a:fillRect/>
          </a:stretch>
        </p:blipFill>
        <p:spPr>
          <a:xfrm>
            <a:off x="6699183" y="3676022"/>
            <a:ext cx="2972435" cy="2230755"/>
          </a:xfrm>
          <a:prstGeom prst="rect">
            <a:avLst/>
          </a:prstGeom>
        </p:spPr>
      </p:pic>
    </p:spTree>
    <p:extLst>
      <p:ext uri="{BB962C8B-B14F-4D97-AF65-F5344CB8AC3E}">
        <p14:creationId xmlns:p14="http://schemas.microsoft.com/office/powerpoint/2010/main" val="2791976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solidFill>
                  <a:srgbClr val="0070C0"/>
                </a:solidFill>
              </a:rPr>
              <a:t>2</a:t>
            </a:r>
            <a:r>
              <a:rPr lang="sl-SI" baseline="30000" dirty="0" smtClean="0">
                <a:solidFill>
                  <a:srgbClr val="0070C0"/>
                </a:solidFill>
              </a:rPr>
              <a:t>nd</a:t>
            </a:r>
            <a:r>
              <a:rPr lang="sl-SI" dirty="0" smtClean="0">
                <a:solidFill>
                  <a:srgbClr val="0070C0"/>
                </a:solidFill>
              </a:rPr>
              <a:t> grade, </a:t>
            </a:r>
            <a:r>
              <a:rPr lang="sl-SI" dirty="0" err="1" smtClean="0">
                <a:solidFill>
                  <a:srgbClr val="0070C0"/>
                </a:solidFill>
              </a:rPr>
              <a:t>Mrs</a:t>
            </a:r>
            <a:r>
              <a:rPr lang="sl-SI" dirty="0" smtClean="0">
                <a:solidFill>
                  <a:srgbClr val="0070C0"/>
                </a:solidFill>
              </a:rPr>
              <a:t>. Ksenija Juh, prof.</a:t>
            </a:r>
            <a:endParaRPr lang="sl-SI" dirty="0">
              <a:solidFill>
                <a:srgbClr val="0070C0"/>
              </a:solidFill>
            </a:endParaRPr>
          </a:p>
        </p:txBody>
      </p:sp>
      <p:sp>
        <p:nvSpPr>
          <p:cNvPr id="3" name="Označba mesta vsebine 2"/>
          <p:cNvSpPr>
            <a:spLocks noGrp="1"/>
          </p:cNvSpPr>
          <p:nvPr>
            <p:ph idx="1"/>
          </p:nvPr>
        </p:nvSpPr>
        <p:spPr>
          <a:xfrm>
            <a:off x="2589212" y="1455313"/>
            <a:ext cx="8915400" cy="4546242"/>
          </a:xfrm>
        </p:spPr>
        <p:txBody>
          <a:bodyPr>
            <a:normAutofit/>
          </a:bodyPr>
          <a:lstStyle/>
          <a:p>
            <a:pPr marL="0" indent="0">
              <a:buNone/>
            </a:pPr>
            <a:r>
              <a:rPr lang="en-AU" sz="2800" dirty="0">
                <a:solidFill>
                  <a:srgbClr val="0070C0"/>
                </a:solidFill>
              </a:rPr>
              <a:t>My project made with 6-year-old pupils </a:t>
            </a:r>
            <a:endParaRPr lang="sl-SI" sz="2800" dirty="0">
              <a:solidFill>
                <a:srgbClr val="0070C0"/>
              </a:solidFill>
            </a:endParaRPr>
          </a:p>
          <a:p>
            <a:pPr lvl="0"/>
            <a:r>
              <a:rPr lang="en-AU" sz="2000" b="1" dirty="0"/>
              <a:t>We were using the Pixlr.com program, within learning about prepositions (Mother tongue).</a:t>
            </a:r>
            <a:endParaRPr lang="sl-SI" sz="2000" dirty="0"/>
          </a:p>
          <a:p>
            <a:pPr lvl="0"/>
            <a:r>
              <a:rPr lang="en-AU" sz="2000" b="1" dirty="0"/>
              <a:t>Before practical exercise, I asked them several questions:</a:t>
            </a:r>
            <a:endParaRPr lang="sl-SI" sz="2000" dirty="0"/>
          </a:p>
          <a:p>
            <a:pPr lvl="1"/>
            <a:r>
              <a:rPr lang="en-AU" sz="1800" dirty="0"/>
              <a:t>Do you know, what a computer is? </a:t>
            </a:r>
            <a:endParaRPr lang="sl-SI" sz="1800" dirty="0"/>
          </a:p>
          <a:p>
            <a:pPr lvl="2"/>
            <a:r>
              <a:rPr lang="en-AU" sz="1600" dirty="0"/>
              <a:t>Answers: Yes. Of course.</a:t>
            </a:r>
            <a:endParaRPr lang="sl-SI" sz="1600" dirty="0"/>
          </a:p>
          <a:p>
            <a:pPr lvl="1"/>
            <a:r>
              <a:rPr lang="en-AU" sz="1800" dirty="0"/>
              <a:t>What do we do with a computer?</a:t>
            </a:r>
            <a:endParaRPr lang="sl-SI" sz="1800" dirty="0"/>
          </a:p>
          <a:p>
            <a:pPr lvl="2"/>
            <a:r>
              <a:rPr lang="en-AU" sz="1600" dirty="0"/>
              <a:t>Answers: I use it for watching cartoons, </a:t>
            </a:r>
            <a:r>
              <a:rPr lang="en-AU" sz="1600" dirty="0" err="1"/>
              <a:t>youtube</a:t>
            </a:r>
            <a:r>
              <a:rPr lang="en-AU" sz="1600" dirty="0" smtClean="0"/>
              <a:t>. I </a:t>
            </a:r>
            <a:r>
              <a:rPr lang="en-AU" sz="1600" dirty="0"/>
              <a:t>play computer games. </a:t>
            </a:r>
            <a:endParaRPr lang="sl-SI" sz="1600" dirty="0"/>
          </a:p>
          <a:p>
            <a:pPr lvl="1"/>
            <a:r>
              <a:rPr lang="en-AU" sz="1800" dirty="0"/>
              <a:t>What do you think, digital imaging is?</a:t>
            </a:r>
            <a:endParaRPr lang="sl-SI" sz="1800" dirty="0"/>
          </a:p>
          <a:p>
            <a:pPr lvl="2"/>
            <a:r>
              <a:rPr lang="en-AU" sz="1600" dirty="0"/>
              <a:t>Answers: Animal footprint. Human footprint. Finger trace. Photography.</a:t>
            </a:r>
            <a:endParaRPr lang="sl-SI" sz="1600" dirty="0"/>
          </a:p>
          <a:p>
            <a:endParaRPr lang="sl-SI" sz="2000" dirty="0"/>
          </a:p>
        </p:txBody>
      </p:sp>
    </p:spTree>
    <p:extLst>
      <p:ext uri="{BB962C8B-B14F-4D97-AF65-F5344CB8AC3E}">
        <p14:creationId xmlns:p14="http://schemas.microsoft.com/office/powerpoint/2010/main" val="41284939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1915427" y="596765"/>
            <a:ext cx="9589185" cy="6131293"/>
          </a:xfrm>
        </p:spPr>
        <p:txBody>
          <a:bodyPr/>
          <a:lstStyle/>
          <a:p>
            <a:pPr marL="0" indent="0">
              <a:buNone/>
            </a:pPr>
            <a:r>
              <a:rPr lang="en-US" dirty="0"/>
              <a:t>Most problems were related to drawing, because the mouse is not an easy tool to use hands-free drawing on a computer.</a:t>
            </a:r>
          </a:p>
          <a:p>
            <a:pPr marL="0" indent="0">
              <a:buNone/>
            </a:pPr>
            <a:r>
              <a:rPr lang="en-US" dirty="0"/>
              <a:t>There were many questions; most were related to the use of various tools and their settings or properties (Move tool, Marquee tool, Brush, Eraser, Paint bucket, Hand tool, Zoom, ...). Together we succeeded in understanding the basic function of the layers and the free transform tool. I liked the cooperation between pupils, because they were learning from each other and everyone discovered something new. We learned the most through random errors, clicks that students didn’t intend to do, but they just "happened". The pupils mistakenly clicked on another tool and something new was created. They found out that saving your progress is also very important, otherwise you will lose everything with just one wrong click. And this revealed the application’s weakness, as it has "frozen" several times.</a:t>
            </a:r>
          </a:p>
          <a:p>
            <a:pPr marL="0" indent="0">
              <a:buNone/>
            </a:pPr>
            <a:endParaRPr lang="sl-SI" dirty="0"/>
          </a:p>
        </p:txBody>
      </p:sp>
      <p:pic>
        <p:nvPicPr>
          <p:cNvPr id="4" name="Picture 19"/>
          <p:cNvPicPr/>
          <p:nvPr/>
        </p:nvPicPr>
        <p:blipFill>
          <a:blip r:embed="rId2" cstate="print">
            <a:extLst>
              <a:ext uri="{28A0092B-C50C-407E-A947-70E740481C1C}">
                <a14:useLocalDpi xmlns:a14="http://schemas.microsoft.com/office/drawing/2010/main" val="0"/>
              </a:ext>
            </a:extLst>
          </a:blip>
          <a:stretch>
            <a:fillRect/>
          </a:stretch>
        </p:blipFill>
        <p:spPr>
          <a:xfrm>
            <a:off x="6199488" y="4196682"/>
            <a:ext cx="2981960" cy="2237740"/>
          </a:xfrm>
          <a:prstGeom prst="rect">
            <a:avLst/>
          </a:prstGeom>
        </p:spPr>
      </p:pic>
      <p:pic>
        <p:nvPicPr>
          <p:cNvPr id="5" name="Picture 20"/>
          <p:cNvPicPr/>
          <p:nvPr/>
        </p:nvPicPr>
        <p:blipFill>
          <a:blip r:embed="rId3" cstate="print">
            <a:extLst>
              <a:ext uri="{28A0092B-C50C-407E-A947-70E740481C1C}">
                <a14:useLocalDpi xmlns:a14="http://schemas.microsoft.com/office/drawing/2010/main" val="0"/>
              </a:ext>
            </a:extLst>
          </a:blip>
          <a:stretch>
            <a:fillRect/>
          </a:stretch>
        </p:blipFill>
        <p:spPr>
          <a:xfrm>
            <a:off x="3068303" y="4198587"/>
            <a:ext cx="2975610" cy="2233930"/>
          </a:xfrm>
          <a:prstGeom prst="rect">
            <a:avLst/>
          </a:prstGeom>
        </p:spPr>
      </p:pic>
    </p:spTree>
    <p:extLst>
      <p:ext uri="{BB962C8B-B14F-4D97-AF65-F5344CB8AC3E}">
        <p14:creationId xmlns:p14="http://schemas.microsoft.com/office/powerpoint/2010/main" val="1907169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2589212" y="644893"/>
            <a:ext cx="8915400" cy="5266329"/>
          </a:xfrm>
        </p:spPr>
        <p:txBody>
          <a:bodyPr/>
          <a:lstStyle/>
          <a:p>
            <a:pPr marL="0" indent="0">
              <a:buNone/>
            </a:pPr>
            <a:r>
              <a:rPr lang="sl-SI" dirty="0"/>
              <a:t>I </a:t>
            </a:r>
            <a:r>
              <a:rPr lang="sl-SI" dirty="0" err="1"/>
              <a:t>ordered</a:t>
            </a:r>
            <a:r>
              <a:rPr lang="sl-SI" dirty="0"/>
              <a:t> </a:t>
            </a:r>
            <a:r>
              <a:rPr lang="sl-SI" dirty="0" err="1"/>
              <a:t>pupils</a:t>
            </a:r>
            <a:r>
              <a:rPr lang="sl-SI" dirty="0"/>
              <a:t> to </a:t>
            </a:r>
            <a:r>
              <a:rPr lang="sl-SI" dirty="0" err="1"/>
              <a:t>save</a:t>
            </a:r>
            <a:r>
              <a:rPr lang="sl-SI" dirty="0"/>
              <a:t> </a:t>
            </a:r>
            <a:r>
              <a:rPr lang="sl-SI" dirty="0" err="1"/>
              <a:t>their</a:t>
            </a:r>
            <a:r>
              <a:rPr lang="sl-SI" dirty="0"/>
              <a:t> </a:t>
            </a:r>
            <a:r>
              <a:rPr lang="sl-SI" dirty="0" err="1"/>
              <a:t>products</a:t>
            </a:r>
            <a:r>
              <a:rPr lang="sl-SI" dirty="0"/>
              <a:t> in </a:t>
            </a:r>
            <a:r>
              <a:rPr lang="sl-SI" dirty="0" err="1"/>
              <a:t>two</a:t>
            </a:r>
            <a:r>
              <a:rPr lang="sl-SI" dirty="0"/>
              <a:t> </a:t>
            </a:r>
            <a:r>
              <a:rPr lang="sl-SI" dirty="0" err="1"/>
              <a:t>formats</a:t>
            </a:r>
            <a:r>
              <a:rPr lang="sl-SI" dirty="0"/>
              <a:t>, JPEG </a:t>
            </a:r>
            <a:r>
              <a:rPr lang="sl-SI" dirty="0" err="1"/>
              <a:t>and</a:t>
            </a:r>
            <a:r>
              <a:rPr lang="sl-SI" dirty="0"/>
              <a:t> PXD </a:t>
            </a:r>
            <a:r>
              <a:rPr lang="sl-SI" dirty="0" err="1"/>
              <a:t>files</a:t>
            </a:r>
            <a:r>
              <a:rPr lang="sl-SI" dirty="0"/>
              <a:t>. I </a:t>
            </a:r>
            <a:r>
              <a:rPr lang="sl-SI" dirty="0" err="1"/>
              <a:t>explained</a:t>
            </a:r>
            <a:r>
              <a:rPr lang="sl-SI" dirty="0"/>
              <a:t> to </a:t>
            </a:r>
            <a:r>
              <a:rPr lang="sl-SI" dirty="0" err="1"/>
              <a:t>them</a:t>
            </a:r>
            <a:r>
              <a:rPr lang="sl-SI" dirty="0"/>
              <a:t> </a:t>
            </a:r>
            <a:r>
              <a:rPr lang="sl-SI" dirty="0" err="1"/>
              <a:t>the</a:t>
            </a:r>
            <a:r>
              <a:rPr lang="sl-SI" dirty="0"/>
              <a:t> </a:t>
            </a:r>
            <a:r>
              <a:rPr lang="sl-SI" dirty="0" err="1"/>
              <a:t>difference</a:t>
            </a:r>
            <a:r>
              <a:rPr lang="sl-SI" dirty="0"/>
              <a:t> </a:t>
            </a:r>
            <a:r>
              <a:rPr lang="sl-SI" dirty="0" err="1"/>
              <a:t>and</a:t>
            </a:r>
            <a:r>
              <a:rPr lang="sl-SI" dirty="0"/>
              <a:t> </a:t>
            </a:r>
            <a:r>
              <a:rPr lang="sl-SI" dirty="0" err="1"/>
              <a:t>the</a:t>
            </a:r>
            <a:r>
              <a:rPr lang="sl-SI" dirty="0"/>
              <a:t> </a:t>
            </a:r>
            <a:r>
              <a:rPr lang="sl-SI" dirty="0" err="1"/>
              <a:t>importance</a:t>
            </a:r>
            <a:r>
              <a:rPr lang="sl-SI" dirty="0"/>
              <a:t> </a:t>
            </a:r>
            <a:r>
              <a:rPr lang="sl-SI" dirty="0" err="1"/>
              <a:t>of</a:t>
            </a:r>
            <a:r>
              <a:rPr lang="sl-SI" dirty="0"/>
              <a:t> </a:t>
            </a:r>
            <a:r>
              <a:rPr lang="sl-SI" dirty="0" err="1"/>
              <a:t>preserving</a:t>
            </a:r>
            <a:r>
              <a:rPr lang="sl-SI" dirty="0"/>
              <a:t> </a:t>
            </a:r>
            <a:r>
              <a:rPr lang="sl-SI" dirty="0" err="1"/>
              <a:t>the</a:t>
            </a:r>
            <a:r>
              <a:rPr lang="sl-SI" dirty="0"/>
              <a:t> original </a:t>
            </a:r>
            <a:r>
              <a:rPr lang="sl-SI" dirty="0" smtClean="0"/>
              <a:t>format </a:t>
            </a:r>
            <a:r>
              <a:rPr lang="sl-SI" dirty="0" err="1"/>
              <a:t>with</a:t>
            </a:r>
            <a:r>
              <a:rPr lang="sl-SI" dirty="0"/>
              <a:t> </a:t>
            </a:r>
            <a:r>
              <a:rPr lang="sl-SI" dirty="0" err="1"/>
              <a:t>which</a:t>
            </a:r>
            <a:r>
              <a:rPr lang="sl-SI" dirty="0"/>
              <a:t> </a:t>
            </a:r>
            <a:r>
              <a:rPr lang="sl-SI" dirty="0" err="1"/>
              <a:t>they</a:t>
            </a:r>
            <a:r>
              <a:rPr lang="sl-SI" dirty="0"/>
              <a:t> </a:t>
            </a:r>
            <a:r>
              <a:rPr lang="sl-SI" dirty="0" err="1"/>
              <a:t>can</a:t>
            </a:r>
            <a:r>
              <a:rPr lang="sl-SI" dirty="0"/>
              <a:t> </a:t>
            </a:r>
            <a:r>
              <a:rPr lang="sl-SI" dirty="0" err="1"/>
              <a:t>continue</a:t>
            </a:r>
            <a:r>
              <a:rPr lang="sl-SI" dirty="0"/>
              <a:t> </a:t>
            </a:r>
            <a:r>
              <a:rPr lang="sl-SI" dirty="0" err="1"/>
              <a:t>their</a:t>
            </a:r>
            <a:r>
              <a:rPr lang="sl-SI" dirty="0"/>
              <a:t> </a:t>
            </a:r>
            <a:r>
              <a:rPr lang="sl-SI" dirty="0" err="1"/>
              <a:t>work</a:t>
            </a:r>
            <a:r>
              <a:rPr lang="sl-SI" dirty="0"/>
              <a:t> at home</a:t>
            </a:r>
            <a:r>
              <a:rPr lang="sl-SI" dirty="0" smtClean="0"/>
              <a:t>.</a:t>
            </a:r>
          </a:p>
          <a:p>
            <a:pPr marL="0" indent="0">
              <a:buNone/>
            </a:pPr>
            <a:endParaRPr lang="sl-SI" dirty="0"/>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a:p>
          <a:p>
            <a:pPr marL="0" indent="0">
              <a:buNone/>
            </a:pPr>
            <a:r>
              <a:rPr lang="sl-SI" dirty="0" err="1"/>
              <a:t>The</a:t>
            </a:r>
            <a:r>
              <a:rPr lang="sl-SI" dirty="0"/>
              <a:t> </a:t>
            </a:r>
            <a:r>
              <a:rPr lang="sl-SI" dirty="0" err="1"/>
              <a:t>products</a:t>
            </a:r>
            <a:r>
              <a:rPr lang="sl-SI" dirty="0"/>
              <a:t> </a:t>
            </a:r>
            <a:r>
              <a:rPr lang="sl-SI" dirty="0" err="1"/>
              <a:t>of</a:t>
            </a:r>
            <a:r>
              <a:rPr lang="sl-SI" dirty="0"/>
              <a:t> </a:t>
            </a:r>
            <a:r>
              <a:rPr lang="sl-SI" dirty="0" err="1"/>
              <a:t>the</a:t>
            </a:r>
            <a:r>
              <a:rPr lang="sl-SI" dirty="0"/>
              <a:t> </a:t>
            </a:r>
            <a:r>
              <a:rPr lang="sl-SI" dirty="0" err="1"/>
              <a:t>pupils</a:t>
            </a:r>
            <a:r>
              <a:rPr lang="sl-SI" dirty="0"/>
              <a:t> are </a:t>
            </a:r>
            <a:r>
              <a:rPr lang="sl-SI" dirty="0" err="1"/>
              <a:t>fully</a:t>
            </a:r>
            <a:r>
              <a:rPr lang="sl-SI" dirty="0"/>
              <a:t> </a:t>
            </a:r>
            <a:r>
              <a:rPr lang="sl-SI" dirty="0" err="1"/>
              <a:t>presented</a:t>
            </a:r>
            <a:r>
              <a:rPr lang="sl-SI" dirty="0"/>
              <a:t> in </a:t>
            </a:r>
            <a:r>
              <a:rPr lang="sl-SI" dirty="0" err="1"/>
              <a:t>the</a:t>
            </a:r>
            <a:r>
              <a:rPr lang="sl-SI" dirty="0"/>
              <a:t> </a:t>
            </a:r>
            <a:r>
              <a:rPr lang="sl-SI" dirty="0" err="1"/>
              <a:t>enclosed</a:t>
            </a:r>
            <a:r>
              <a:rPr lang="sl-SI" dirty="0"/>
              <a:t> </a:t>
            </a:r>
            <a:r>
              <a:rPr lang="sl-SI" dirty="0" err="1"/>
              <a:t>presentation</a:t>
            </a:r>
            <a:r>
              <a:rPr lang="sl-SI" dirty="0"/>
              <a:t>.</a:t>
            </a:r>
            <a:endParaRPr lang="sl-SI" dirty="0" smtClean="0"/>
          </a:p>
          <a:p>
            <a:pPr marL="0" indent="0">
              <a:buNone/>
            </a:pPr>
            <a:endParaRPr lang="sl-SI" dirty="0"/>
          </a:p>
        </p:txBody>
      </p:sp>
      <p:pic>
        <p:nvPicPr>
          <p:cNvPr id="4" name="Picture 21"/>
          <p:cNvPicPr/>
          <p:nvPr/>
        </p:nvPicPr>
        <p:blipFill>
          <a:blip r:embed="rId2" cstate="print">
            <a:extLst>
              <a:ext uri="{28A0092B-C50C-407E-A947-70E740481C1C}">
                <a14:useLocalDpi xmlns:a14="http://schemas.microsoft.com/office/drawing/2010/main" val="0"/>
              </a:ext>
            </a:extLst>
          </a:blip>
          <a:stretch>
            <a:fillRect/>
          </a:stretch>
        </p:blipFill>
        <p:spPr>
          <a:xfrm>
            <a:off x="3336190" y="2061545"/>
            <a:ext cx="1963420" cy="1963420"/>
          </a:xfrm>
          <a:prstGeom prst="rect">
            <a:avLst/>
          </a:prstGeom>
        </p:spPr>
      </p:pic>
      <p:pic>
        <p:nvPicPr>
          <p:cNvPr id="5" name="Picture 22"/>
          <p:cNvPicPr/>
          <p:nvPr/>
        </p:nvPicPr>
        <p:blipFill>
          <a:blip r:embed="rId3" cstate="print">
            <a:extLst>
              <a:ext uri="{28A0092B-C50C-407E-A947-70E740481C1C}">
                <a14:useLocalDpi xmlns:a14="http://schemas.microsoft.com/office/drawing/2010/main" val="0"/>
              </a:ext>
            </a:extLst>
          </a:blip>
          <a:stretch>
            <a:fillRect/>
          </a:stretch>
        </p:blipFill>
        <p:spPr>
          <a:xfrm>
            <a:off x="5465980" y="2043765"/>
            <a:ext cx="1970405" cy="1970405"/>
          </a:xfrm>
          <a:prstGeom prst="rect">
            <a:avLst/>
          </a:prstGeom>
        </p:spPr>
      </p:pic>
      <p:pic>
        <p:nvPicPr>
          <p:cNvPr id="6" name="Picture 23"/>
          <p:cNvPicPr/>
          <p:nvPr/>
        </p:nvPicPr>
        <p:blipFill>
          <a:blip r:embed="rId4" cstate="print">
            <a:extLst>
              <a:ext uri="{28A0092B-C50C-407E-A947-70E740481C1C}">
                <a14:useLocalDpi xmlns:a14="http://schemas.microsoft.com/office/drawing/2010/main" val="0"/>
              </a:ext>
            </a:extLst>
          </a:blip>
          <a:stretch>
            <a:fillRect/>
          </a:stretch>
        </p:blipFill>
        <p:spPr>
          <a:xfrm>
            <a:off x="7604660" y="2061545"/>
            <a:ext cx="1963420" cy="1963420"/>
          </a:xfrm>
          <a:prstGeom prst="rect">
            <a:avLst/>
          </a:prstGeom>
        </p:spPr>
      </p:pic>
    </p:spTree>
    <p:extLst>
      <p:ext uri="{BB962C8B-B14F-4D97-AF65-F5344CB8AC3E}">
        <p14:creationId xmlns:p14="http://schemas.microsoft.com/office/powerpoint/2010/main" val="3306861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p:txBody>
          <a:bodyPr/>
          <a:lstStyle/>
          <a:p>
            <a:pPr marL="0" indent="0">
              <a:buNone/>
            </a:pPr>
            <a:r>
              <a:rPr lang="en-US" b="1" dirty="0" smtClean="0"/>
              <a:t>Can </a:t>
            </a:r>
            <a:r>
              <a:rPr lang="en-US" b="1" dirty="0"/>
              <a:t>teachers use programs we are not experts on?</a:t>
            </a:r>
          </a:p>
          <a:p>
            <a:pPr marL="0" indent="0">
              <a:buNone/>
            </a:pPr>
            <a:r>
              <a:rPr lang="en-US" dirty="0"/>
              <a:t>My answer is: definitely. I also deal with graphic design and in my work I use both professional and open source programs. In the past years, I also taught or coached the programs and, considering the different age groups of participants, I know that anyone can learn and master something new in a very short time, if they have the will to do so.</a:t>
            </a:r>
          </a:p>
          <a:p>
            <a:pPr marL="0" indent="0">
              <a:buNone/>
            </a:pPr>
            <a:endParaRPr lang="sl-SI" dirty="0"/>
          </a:p>
        </p:txBody>
      </p:sp>
    </p:spTree>
    <p:extLst>
      <p:ext uri="{BB962C8B-B14F-4D97-AF65-F5344CB8AC3E}">
        <p14:creationId xmlns:p14="http://schemas.microsoft.com/office/powerpoint/2010/main" val="4125975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2531461" y="1738965"/>
            <a:ext cx="8915400" cy="3777622"/>
          </a:xfrm>
        </p:spPr>
        <p:txBody>
          <a:bodyPr/>
          <a:lstStyle/>
          <a:p>
            <a:pPr marL="0" indent="0">
              <a:buNone/>
            </a:pPr>
            <a:r>
              <a:rPr lang="en-US" b="1" dirty="0" smtClean="0"/>
              <a:t>How </a:t>
            </a:r>
            <a:r>
              <a:rPr lang="en-US" b="1" dirty="0"/>
              <a:t>can </a:t>
            </a:r>
            <a:r>
              <a:rPr lang="en-US" b="1" dirty="0" err="1"/>
              <a:t>Pixlr</a:t>
            </a:r>
            <a:r>
              <a:rPr lang="en-US" b="1" dirty="0"/>
              <a:t> Editor be used at different levels according to Bloom's Digital Taxonomy?</a:t>
            </a:r>
          </a:p>
          <a:p>
            <a:pPr marL="0" indent="0">
              <a:buNone/>
            </a:pPr>
            <a:r>
              <a:rPr lang="en-US" dirty="0"/>
              <a:t>When performing the selected art work, I decided to concentrate primarily on the first, second and third levels of Bloom's taxonomy during the first two school hours. We learned the basics of the new </a:t>
            </a:r>
            <a:r>
              <a:rPr lang="en-US" dirty="0" err="1"/>
              <a:t>Pixlr</a:t>
            </a:r>
            <a:r>
              <a:rPr lang="en-US" dirty="0"/>
              <a:t> Editor program with pupils. They learned about new concepts, tools and rules of the program, which they later used in practical work. All pupils successfully completed the task. Based on their work and finished products, I found that pupils also successfully achieved the level of analysis, evaluation and creativity. I must note that these were the basics of creativity, since the task itself was designed in such a way that the pupils devoted themselves primarily to learning, understanding and using the new tool.</a:t>
            </a:r>
          </a:p>
          <a:p>
            <a:endParaRPr lang="sl-SI" dirty="0"/>
          </a:p>
        </p:txBody>
      </p:sp>
    </p:spTree>
    <p:extLst>
      <p:ext uri="{BB962C8B-B14F-4D97-AF65-F5344CB8AC3E}">
        <p14:creationId xmlns:p14="http://schemas.microsoft.com/office/powerpoint/2010/main" val="4123087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2592924" y="2133600"/>
            <a:ext cx="8911687" cy="3777622"/>
          </a:xfrm>
        </p:spPr>
        <p:txBody>
          <a:bodyPr/>
          <a:lstStyle/>
          <a:p>
            <a:pPr marL="0" indent="0">
              <a:buNone/>
            </a:pPr>
            <a:r>
              <a:rPr lang="en-US" b="1" dirty="0" smtClean="0"/>
              <a:t>Can </a:t>
            </a:r>
            <a:r>
              <a:rPr lang="en-US" b="1" dirty="0"/>
              <a:t>students also be used as teachers for certain programs (mutual assistance)?</a:t>
            </a:r>
          </a:p>
          <a:p>
            <a:pPr marL="0" indent="0">
              <a:buNone/>
            </a:pPr>
            <a:r>
              <a:rPr lang="en-US" dirty="0"/>
              <a:t>Certain students can easily take on the role of a teacher or their assistant. Some students learn computer programs very quickly and can make it easier for others to get to know the new program. I think that students are excellent assistants. Especially in the beginning when there is a lot of individual work besides group explanation – two heads are better than one.</a:t>
            </a:r>
          </a:p>
          <a:p>
            <a:pPr marL="0" indent="0">
              <a:buNone/>
            </a:pPr>
            <a:endParaRPr lang="sl-SI" dirty="0"/>
          </a:p>
        </p:txBody>
      </p:sp>
    </p:spTree>
    <p:extLst>
      <p:ext uri="{BB962C8B-B14F-4D97-AF65-F5344CB8AC3E}">
        <p14:creationId xmlns:p14="http://schemas.microsoft.com/office/powerpoint/2010/main" val="3261341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p:txBody>
          <a:bodyPr/>
          <a:lstStyle/>
          <a:p>
            <a:pPr marL="0" indent="0">
              <a:buNone/>
            </a:pPr>
            <a:r>
              <a:rPr lang="en-US" b="1" dirty="0" smtClean="0"/>
              <a:t>What </a:t>
            </a:r>
            <a:r>
              <a:rPr lang="en-US" b="1" dirty="0"/>
              <a:t>is the </a:t>
            </a:r>
            <a:r>
              <a:rPr lang="en-US" b="1" dirty="0" err="1"/>
              <a:t>Pixlr</a:t>
            </a:r>
            <a:r>
              <a:rPr lang="en-US" b="1" dirty="0"/>
              <a:t> Editor </a:t>
            </a:r>
            <a:r>
              <a:rPr lang="en-US" b="1" dirty="0" smtClean="0"/>
              <a:t>program </a:t>
            </a:r>
            <a:r>
              <a:rPr lang="en-US" b="1" dirty="0"/>
              <a:t>good for, what are its shortcomings?</a:t>
            </a:r>
          </a:p>
          <a:p>
            <a:pPr marL="0" indent="0">
              <a:buNone/>
            </a:pPr>
            <a:r>
              <a:rPr lang="en-US" dirty="0"/>
              <a:t>The program is intended primarily for photo processing and retouching. It allows color corrections, removing elements, retouching, using masks, working with layers. It is very flexible and can be used with some imagination in most subjects in schools. However, there are problems with the online application, as it often "freezes" and stops working. Depending on the possibilities it offers, it can be an excellent didactic tool. I can only see one problem at the moment – that we do not have enough time to get to know programs, and that's why we can not always perform the tasks completely, as teachers are also learning about the abilities of students.</a:t>
            </a:r>
          </a:p>
          <a:p>
            <a:pPr marL="0" indent="0">
              <a:buNone/>
            </a:pPr>
            <a:endParaRPr lang="sl-SI" dirty="0"/>
          </a:p>
        </p:txBody>
      </p:sp>
    </p:spTree>
    <p:extLst>
      <p:ext uri="{BB962C8B-B14F-4D97-AF65-F5344CB8AC3E}">
        <p14:creationId xmlns:p14="http://schemas.microsoft.com/office/powerpoint/2010/main" val="661219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2589212" y="539015"/>
            <a:ext cx="8915400" cy="5372207"/>
          </a:xfrm>
        </p:spPr>
        <p:txBody>
          <a:bodyPr>
            <a:normAutofit lnSpcReduction="10000"/>
          </a:bodyPr>
          <a:lstStyle/>
          <a:p>
            <a:pPr marL="0" indent="0">
              <a:buNone/>
            </a:pPr>
            <a:r>
              <a:rPr lang="en-US" b="1" dirty="0" smtClean="0"/>
              <a:t>Pupils </a:t>
            </a:r>
            <a:r>
              <a:rPr lang="en-US" b="1" dirty="0"/>
              <a:t>answer the question: What is digital imprint/ digital image?</a:t>
            </a:r>
          </a:p>
          <a:p>
            <a:pPr marL="0" indent="0">
              <a:buNone/>
            </a:pPr>
            <a:r>
              <a:rPr lang="en-US" dirty="0"/>
              <a:t>Their answers:</a:t>
            </a:r>
          </a:p>
          <a:p>
            <a:r>
              <a:rPr lang="en-US" dirty="0" smtClean="0"/>
              <a:t>A </a:t>
            </a:r>
            <a:r>
              <a:rPr lang="en-US" dirty="0"/>
              <a:t>picture made and transformed by the help of technology.</a:t>
            </a:r>
          </a:p>
          <a:p>
            <a:r>
              <a:rPr lang="en-US" dirty="0" smtClean="0"/>
              <a:t>Digital </a:t>
            </a:r>
            <a:r>
              <a:rPr lang="en-US" dirty="0"/>
              <a:t>picture in a picture we upload from the camera or mobile phone on the computer.</a:t>
            </a:r>
          </a:p>
          <a:p>
            <a:r>
              <a:rPr lang="en-US" dirty="0" smtClean="0"/>
              <a:t>It's </a:t>
            </a:r>
            <a:r>
              <a:rPr lang="en-US" dirty="0"/>
              <a:t>a picture on the computer.</a:t>
            </a:r>
          </a:p>
          <a:p>
            <a:r>
              <a:rPr lang="en-US" dirty="0" smtClean="0"/>
              <a:t>A </a:t>
            </a:r>
            <a:r>
              <a:rPr lang="en-US" dirty="0"/>
              <a:t>picture made with a computer, a camera…</a:t>
            </a:r>
          </a:p>
          <a:p>
            <a:r>
              <a:rPr lang="en-US" dirty="0" smtClean="0"/>
              <a:t>A </a:t>
            </a:r>
            <a:r>
              <a:rPr lang="en-US" dirty="0"/>
              <a:t>picture made on the computer or not made by hands.</a:t>
            </a:r>
          </a:p>
          <a:p>
            <a:r>
              <a:rPr lang="en-US" dirty="0" smtClean="0"/>
              <a:t>It's </a:t>
            </a:r>
            <a:r>
              <a:rPr lang="en-US" dirty="0"/>
              <a:t>a picture put on the computer and edited there.</a:t>
            </a:r>
          </a:p>
          <a:p>
            <a:r>
              <a:rPr lang="en-US" dirty="0" smtClean="0"/>
              <a:t>A </a:t>
            </a:r>
            <a:r>
              <a:rPr lang="en-US" dirty="0"/>
              <a:t>picture we shape as we want and it's made with a digital device.</a:t>
            </a:r>
          </a:p>
          <a:p>
            <a:r>
              <a:rPr lang="en-US" dirty="0" smtClean="0"/>
              <a:t>A </a:t>
            </a:r>
            <a:r>
              <a:rPr lang="en-US" dirty="0"/>
              <a:t>picture we shape.</a:t>
            </a:r>
          </a:p>
          <a:p>
            <a:r>
              <a:rPr lang="en-US" dirty="0" smtClean="0"/>
              <a:t>A </a:t>
            </a:r>
            <a:r>
              <a:rPr lang="en-US" dirty="0"/>
              <a:t>digital picture or a digital picture is a picture uploaded from a camcorder or a camera on the computer.</a:t>
            </a:r>
          </a:p>
          <a:p>
            <a:r>
              <a:rPr lang="en-US" dirty="0" smtClean="0"/>
              <a:t>It's </a:t>
            </a:r>
            <a:r>
              <a:rPr lang="en-US" dirty="0"/>
              <a:t>a imaginary picture (you can't hold it).</a:t>
            </a:r>
          </a:p>
          <a:p>
            <a:r>
              <a:rPr lang="en-US" dirty="0" smtClean="0"/>
              <a:t>A </a:t>
            </a:r>
            <a:r>
              <a:rPr lang="en-US" dirty="0"/>
              <a:t>picture on the screen, on the computer.</a:t>
            </a:r>
          </a:p>
          <a:p>
            <a:pPr marL="0" indent="0">
              <a:buNone/>
            </a:pPr>
            <a:endParaRPr lang="sl-SI" dirty="0"/>
          </a:p>
        </p:txBody>
      </p:sp>
    </p:spTree>
    <p:extLst>
      <p:ext uri="{BB962C8B-B14F-4D97-AF65-F5344CB8AC3E}">
        <p14:creationId xmlns:p14="http://schemas.microsoft.com/office/powerpoint/2010/main" val="452452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2589212" y="702644"/>
            <a:ext cx="8915400" cy="5208578"/>
          </a:xfrm>
        </p:spPr>
        <p:txBody>
          <a:bodyPr/>
          <a:lstStyle/>
          <a:p>
            <a:pPr marL="0" indent="0">
              <a:buNone/>
            </a:pPr>
            <a:r>
              <a:rPr lang="en-GB" b="1" dirty="0"/>
              <a:t>Assess </a:t>
            </a:r>
            <a:r>
              <a:rPr lang="en-GB" b="1" dirty="0" smtClean="0"/>
              <a:t>your </a:t>
            </a:r>
            <a:r>
              <a:rPr lang="en-GB" b="1" dirty="0"/>
              <a:t>knowledge of </a:t>
            </a:r>
            <a:r>
              <a:rPr lang="en-GB" b="1" dirty="0" smtClean="0"/>
              <a:t>editing </a:t>
            </a:r>
            <a:r>
              <a:rPr lang="en-GB" b="1" dirty="0"/>
              <a:t>digital photography from 1 to 10 (the best</a:t>
            </a:r>
            <a:r>
              <a:rPr lang="en-GB" b="1" dirty="0" smtClean="0"/>
              <a:t>)</a:t>
            </a:r>
            <a:r>
              <a:rPr lang="sl-SI" b="1" dirty="0" smtClean="0"/>
              <a:t>.</a:t>
            </a:r>
          </a:p>
          <a:p>
            <a:pPr marL="0" indent="0">
              <a:buNone/>
            </a:pPr>
            <a:endParaRPr lang="sl-SI" b="1" dirty="0"/>
          </a:p>
          <a:p>
            <a:pPr marL="0" indent="0">
              <a:buNone/>
            </a:pPr>
            <a:endParaRPr lang="sl-SI" dirty="0"/>
          </a:p>
        </p:txBody>
      </p:sp>
      <p:graphicFrame>
        <p:nvGraphicFramePr>
          <p:cNvPr id="6" name="Tabela 5"/>
          <p:cNvGraphicFramePr>
            <a:graphicFrameLocks noGrp="1"/>
          </p:cNvGraphicFramePr>
          <p:nvPr>
            <p:extLst>
              <p:ext uri="{D42A27DB-BD31-4B8C-83A1-F6EECF244321}">
                <p14:modId xmlns:p14="http://schemas.microsoft.com/office/powerpoint/2010/main" val="2505844148"/>
              </p:ext>
            </p:extLst>
          </p:nvPr>
        </p:nvGraphicFramePr>
        <p:xfrm>
          <a:off x="3386637" y="1632484"/>
          <a:ext cx="6142373" cy="1043338"/>
        </p:xfrm>
        <a:graphic>
          <a:graphicData uri="http://schemas.openxmlformats.org/drawingml/2006/table">
            <a:tbl>
              <a:tblPr firstCol="1" bandRow="1">
                <a:tableStyleId>{5C22544A-7EE6-4342-B048-85BDC9FD1C3A}</a:tableStyleId>
              </a:tblPr>
              <a:tblGrid>
                <a:gridCol w="2269978">
                  <a:extLst>
                    <a:ext uri="{9D8B030D-6E8A-4147-A177-3AD203B41FA5}">
                      <a16:colId xmlns:a16="http://schemas.microsoft.com/office/drawing/2014/main" val="3539733751"/>
                    </a:ext>
                  </a:extLst>
                </a:gridCol>
                <a:gridCol w="387174">
                  <a:extLst>
                    <a:ext uri="{9D8B030D-6E8A-4147-A177-3AD203B41FA5}">
                      <a16:colId xmlns:a16="http://schemas.microsoft.com/office/drawing/2014/main" val="3098411044"/>
                    </a:ext>
                  </a:extLst>
                </a:gridCol>
                <a:gridCol w="387174">
                  <a:extLst>
                    <a:ext uri="{9D8B030D-6E8A-4147-A177-3AD203B41FA5}">
                      <a16:colId xmlns:a16="http://schemas.microsoft.com/office/drawing/2014/main" val="2026142614"/>
                    </a:ext>
                  </a:extLst>
                </a:gridCol>
                <a:gridCol w="387174">
                  <a:extLst>
                    <a:ext uri="{9D8B030D-6E8A-4147-A177-3AD203B41FA5}">
                      <a16:colId xmlns:a16="http://schemas.microsoft.com/office/drawing/2014/main" val="77590709"/>
                    </a:ext>
                  </a:extLst>
                </a:gridCol>
                <a:gridCol w="387174">
                  <a:extLst>
                    <a:ext uri="{9D8B030D-6E8A-4147-A177-3AD203B41FA5}">
                      <a16:colId xmlns:a16="http://schemas.microsoft.com/office/drawing/2014/main" val="759936410"/>
                    </a:ext>
                  </a:extLst>
                </a:gridCol>
                <a:gridCol w="387174">
                  <a:extLst>
                    <a:ext uri="{9D8B030D-6E8A-4147-A177-3AD203B41FA5}">
                      <a16:colId xmlns:a16="http://schemas.microsoft.com/office/drawing/2014/main" val="1239907869"/>
                    </a:ext>
                  </a:extLst>
                </a:gridCol>
                <a:gridCol w="387174">
                  <a:extLst>
                    <a:ext uri="{9D8B030D-6E8A-4147-A177-3AD203B41FA5}">
                      <a16:colId xmlns:a16="http://schemas.microsoft.com/office/drawing/2014/main" val="2272762008"/>
                    </a:ext>
                  </a:extLst>
                </a:gridCol>
                <a:gridCol w="387174">
                  <a:extLst>
                    <a:ext uri="{9D8B030D-6E8A-4147-A177-3AD203B41FA5}">
                      <a16:colId xmlns:a16="http://schemas.microsoft.com/office/drawing/2014/main" val="1547502371"/>
                    </a:ext>
                  </a:extLst>
                </a:gridCol>
                <a:gridCol w="387174">
                  <a:extLst>
                    <a:ext uri="{9D8B030D-6E8A-4147-A177-3AD203B41FA5}">
                      <a16:colId xmlns:a16="http://schemas.microsoft.com/office/drawing/2014/main" val="1448741216"/>
                    </a:ext>
                  </a:extLst>
                </a:gridCol>
                <a:gridCol w="387174">
                  <a:extLst>
                    <a:ext uri="{9D8B030D-6E8A-4147-A177-3AD203B41FA5}">
                      <a16:colId xmlns:a16="http://schemas.microsoft.com/office/drawing/2014/main" val="57524792"/>
                    </a:ext>
                  </a:extLst>
                </a:gridCol>
                <a:gridCol w="387829">
                  <a:extLst>
                    <a:ext uri="{9D8B030D-6E8A-4147-A177-3AD203B41FA5}">
                      <a16:colId xmlns:a16="http://schemas.microsoft.com/office/drawing/2014/main" val="4099310756"/>
                    </a:ext>
                  </a:extLst>
                </a:gridCol>
              </a:tblGrid>
              <a:tr h="521669">
                <a:tc>
                  <a:txBody>
                    <a:bodyPr/>
                    <a:lstStyle/>
                    <a:p>
                      <a:pPr algn="ctr">
                        <a:lnSpc>
                          <a:spcPct val="150000"/>
                        </a:lnSpc>
                        <a:spcBef>
                          <a:spcPts val="600"/>
                        </a:spcBef>
                        <a:spcAft>
                          <a:spcPts val="0"/>
                        </a:spcAft>
                      </a:pPr>
                      <a:r>
                        <a:rPr lang="sl-SI" sz="1050" dirty="0" err="1">
                          <a:effectLst/>
                        </a:rPr>
                        <a:t>From</a:t>
                      </a:r>
                      <a:r>
                        <a:rPr lang="sl-SI" sz="1050" dirty="0">
                          <a:effectLst/>
                        </a:rPr>
                        <a:t> 1 to 10</a:t>
                      </a:r>
                      <a:endParaRPr lang="sl-SI"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sl-SI" sz="1050" dirty="0">
                          <a:effectLst/>
                        </a:rPr>
                        <a:t>1</a:t>
                      </a:r>
                      <a:endParaRPr lang="sl-SI"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sl-SI" sz="1050">
                          <a:effectLst/>
                        </a:rPr>
                        <a:t>2</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sl-SI" sz="1050">
                          <a:effectLst/>
                        </a:rPr>
                        <a:t>3</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sl-SI" sz="1050">
                          <a:effectLst/>
                        </a:rPr>
                        <a:t>4</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sl-SI" sz="1050">
                          <a:effectLst/>
                        </a:rPr>
                        <a:t>5</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sl-SI" sz="1050">
                          <a:effectLst/>
                        </a:rPr>
                        <a:t>6</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sl-SI" sz="1050">
                          <a:effectLst/>
                        </a:rPr>
                        <a:t>7</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sl-SI" sz="1050">
                          <a:effectLst/>
                        </a:rPr>
                        <a:t>8</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sl-SI" sz="1050">
                          <a:effectLst/>
                        </a:rPr>
                        <a:t>9</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sl-SI" sz="1050">
                          <a:effectLst/>
                        </a:rPr>
                        <a:t>10</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4239400"/>
                  </a:ext>
                </a:extLst>
              </a:tr>
              <a:tr h="521669">
                <a:tc>
                  <a:txBody>
                    <a:bodyPr/>
                    <a:lstStyle/>
                    <a:p>
                      <a:pPr algn="ctr">
                        <a:lnSpc>
                          <a:spcPct val="150000"/>
                        </a:lnSpc>
                        <a:spcBef>
                          <a:spcPts val="600"/>
                        </a:spcBef>
                        <a:spcAft>
                          <a:spcPts val="0"/>
                        </a:spcAft>
                      </a:pPr>
                      <a:r>
                        <a:rPr lang="sl-SI" sz="1050">
                          <a:effectLst/>
                        </a:rPr>
                        <a:t>Number of pupils.</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sl-SI" sz="1050">
                          <a:effectLst/>
                        </a:rPr>
                        <a:t>1</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sl-SI" sz="1050">
                          <a:effectLst/>
                        </a:rPr>
                        <a:t> </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sl-SI" sz="1050">
                          <a:effectLst/>
                        </a:rPr>
                        <a:t> </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sl-SI" sz="1050">
                          <a:effectLst/>
                        </a:rPr>
                        <a:t>1</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sl-SI" sz="1050">
                          <a:effectLst/>
                        </a:rPr>
                        <a:t>5</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sl-SI" sz="1050">
                          <a:effectLst/>
                        </a:rPr>
                        <a:t>1</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sl-SI" sz="1050">
                          <a:effectLst/>
                        </a:rPr>
                        <a:t> </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sl-SI" sz="1050">
                          <a:effectLst/>
                        </a:rPr>
                        <a:t>1</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sl-SI" sz="1050">
                          <a:effectLst/>
                        </a:rPr>
                        <a:t>2</a:t>
                      </a:r>
                      <a:endParaRPr lang="sl-SI"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sl-SI" sz="1050" dirty="0">
                          <a:effectLst/>
                        </a:rPr>
                        <a:t> </a:t>
                      </a:r>
                      <a:endParaRPr lang="sl-SI"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2962753"/>
                  </a:ext>
                </a:extLst>
              </a:tr>
            </a:tbl>
          </a:graphicData>
        </a:graphic>
      </p:graphicFrame>
      <p:pic>
        <p:nvPicPr>
          <p:cNvPr id="7" name="quj4z9EL5F4"/>
          <p:cNvPicPr>
            <a:picLocks noRot="1" noChangeAspect="1"/>
          </p:cNvPicPr>
          <p:nvPr>
            <a:videoFile r:link="rId1"/>
          </p:nvPr>
        </p:nvPicPr>
        <p:blipFill>
          <a:blip r:embed="rId3"/>
          <a:stretch>
            <a:fillRect/>
          </a:stretch>
        </p:blipFill>
        <p:spPr>
          <a:xfrm>
            <a:off x="3964004" y="3115276"/>
            <a:ext cx="4572000" cy="2571750"/>
          </a:xfrm>
          <a:prstGeom prst="rect">
            <a:avLst/>
          </a:prstGeom>
        </p:spPr>
      </p:pic>
    </p:spTree>
    <p:extLst>
      <p:ext uri="{BB962C8B-B14F-4D97-AF65-F5344CB8AC3E}">
        <p14:creationId xmlns:p14="http://schemas.microsoft.com/office/powerpoint/2010/main" val="1622692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2589212" y="1287887"/>
            <a:ext cx="8915400" cy="4623335"/>
          </a:xfrm>
        </p:spPr>
        <p:txBody>
          <a:bodyPr>
            <a:normAutofit/>
          </a:bodyPr>
          <a:lstStyle/>
          <a:p>
            <a:pPr marL="0" indent="0">
              <a:buNone/>
            </a:pPr>
            <a:r>
              <a:rPr lang="en-AU" sz="2600" dirty="0">
                <a:solidFill>
                  <a:srgbClr val="0070C0"/>
                </a:solidFill>
              </a:rPr>
              <a:t>Aspects in relation to </a:t>
            </a:r>
            <a:r>
              <a:rPr lang="en-AU" sz="2600" dirty="0" err="1">
                <a:solidFill>
                  <a:srgbClr val="0070C0"/>
                </a:solidFill>
              </a:rPr>
              <a:t>Pixlr</a:t>
            </a:r>
            <a:r>
              <a:rPr lang="en-AU" sz="2600" dirty="0">
                <a:solidFill>
                  <a:srgbClr val="0070C0"/>
                </a:solidFill>
              </a:rPr>
              <a:t>: (my opinion, as I look at the program)</a:t>
            </a:r>
            <a:endParaRPr lang="sl-SI" sz="2600" dirty="0">
              <a:solidFill>
                <a:srgbClr val="0070C0"/>
              </a:solidFill>
            </a:endParaRPr>
          </a:p>
          <a:p>
            <a:pPr lvl="0"/>
            <a:r>
              <a:rPr lang="en-AU" b="1" dirty="0"/>
              <a:t>Can we, as educators, start using the program without being experts in advance?</a:t>
            </a:r>
            <a:endParaRPr lang="sl-SI" dirty="0"/>
          </a:p>
          <a:p>
            <a:r>
              <a:rPr lang="en-AU" i="1" dirty="0" smtClean="0"/>
              <a:t>Of </a:t>
            </a:r>
            <a:r>
              <a:rPr lang="en-AU" i="1" dirty="0"/>
              <a:t>course, I think, the will is important, and to overcome fear of the unknown. I did not have any problem to start and explore.</a:t>
            </a:r>
            <a:endParaRPr lang="sl-SI" dirty="0"/>
          </a:p>
          <a:p>
            <a:pPr marL="0" indent="0">
              <a:buNone/>
            </a:pPr>
            <a:r>
              <a:rPr lang="en-AU" b="1" i="1" dirty="0"/>
              <a:t> </a:t>
            </a:r>
            <a:endParaRPr lang="sl-SI" dirty="0"/>
          </a:p>
          <a:p>
            <a:pPr lvl="0"/>
            <a:r>
              <a:rPr lang="en-AU" b="1" dirty="0"/>
              <a:t>How can we use our students as fellow teachers?</a:t>
            </a:r>
            <a:endParaRPr lang="sl-SI" dirty="0"/>
          </a:p>
          <a:p>
            <a:r>
              <a:rPr lang="en-AU" i="1" dirty="0" smtClean="0"/>
              <a:t>My </a:t>
            </a:r>
            <a:r>
              <a:rPr lang="en-AU" i="1" dirty="0"/>
              <a:t>6 year old pupils (who already have some experience) helped me to teach weaker pupils (they were exposed to the computer program for the first time, computer games are excluded).</a:t>
            </a:r>
            <a:endParaRPr lang="sl-SI" dirty="0"/>
          </a:p>
          <a:p>
            <a:endParaRPr lang="sl-SI" dirty="0"/>
          </a:p>
        </p:txBody>
      </p:sp>
    </p:spTree>
    <p:extLst>
      <p:ext uri="{BB962C8B-B14F-4D97-AF65-F5344CB8AC3E}">
        <p14:creationId xmlns:p14="http://schemas.microsoft.com/office/powerpoint/2010/main" val="3499051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2331635" y="510861"/>
            <a:ext cx="8915400" cy="3777622"/>
          </a:xfrm>
        </p:spPr>
        <p:txBody>
          <a:bodyPr>
            <a:normAutofit/>
          </a:bodyPr>
          <a:lstStyle/>
          <a:p>
            <a:pPr lvl="0"/>
            <a:r>
              <a:rPr lang="en-AU" sz="2000" b="1" dirty="0"/>
              <a:t>How can we in an educational situation use </a:t>
            </a:r>
            <a:r>
              <a:rPr lang="en-AU" sz="2000" b="1" dirty="0" err="1"/>
              <a:t>Pixlr</a:t>
            </a:r>
            <a:r>
              <a:rPr lang="en-AU" sz="2000" b="1" dirty="0"/>
              <a:t> at different levels in relation to Bloom's Digital Taxonomy?</a:t>
            </a:r>
            <a:endParaRPr lang="sl-SI" sz="2000" dirty="0"/>
          </a:p>
          <a:p>
            <a:pPr lvl="1"/>
            <a:r>
              <a:rPr lang="en-AU" sz="1800" dirty="0" smtClean="0"/>
              <a:t>At </a:t>
            </a:r>
            <a:r>
              <a:rPr lang="en-AU" sz="1800" dirty="0"/>
              <a:t>this point in my classroom we recall facts and basic concepts. Pupils define, repeat, </a:t>
            </a:r>
            <a:r>
              <a:rPr lang="en-AU" sz="1800" dirty="0" smtClean="0"/>
              <a:t>memorize </a:t>
            </a:r>
            <a:r>
              <a:rPr lang="en-AU" sz="1800" dirty="0"/>
              <a:t>new data</a:t>
            </a:r>
            <a:r>
              <a:rPr lang="en-AU" sz="1800" dirty="0" smtClean="0"/>
              <a:t>. </a:t>
            </a:r>
            <a:endParaRPr lang="sl-SI" sz="1800" dirty="0"/>
          </a:p>
          <a:p>
            <a:pPr lvl="1"/>
            <a:r>
              <a:rPr lang="en-AU" sz="1800" dirty="0"/>
              <a:t>I have been working on the first level of Bloom's digital Taxonomy, using lower thinking skills.</a:t>
            </a:r>
            <a:r>
              <a:rPr lang="en-AU" sz="1800" i="1" dirty="0"/>
              <a:t> </a:t>
            </a:r>
            <a:endParaRPr lang="sl-SI" sz="1800" dirty="0"/>
          </a:p>
          <a:p>
            <a:pPr marL="0" indent="0">
              <a:buNone/>
            </a:pPr>
            <a:r>
              <a:rPr lang="en-AU" sz="2000" b="1" dirty="0"/>
              <a:t> </a:t>
            </a:r>
            <a:endParaRPr lang="sl-SI" sz="2000" dirty="0"/>
          </a:p>
          <a:p>
            <a:pPr lvl="0"/>
            <a:r>
              <a:rPr lang="en-AU" sz="2000" b="1" dirty="0"/>
              <a:t>What worked well with </a:t>
            </a:r>
            <a:r>
              <a:rPr lang="en-AU" sz="2000" b="1" dirty="0" err="1"/>
              <a:t>Pixlr</a:t>
            </a:r>
            <a:r>
              <a:rPr lang="en-AU" sz="2000" b="1" dirty="0"/>
              <a:t> and what did not work?</a:t>
            </a:r>
            <a:endParaRPr lang="sl-SI" sz="2000" dirty="0"/>
          </a:p>
          <a:p>
            <a:pPr lvl="1"/>
            <a:r>
              <a:rPr lang="en-AU" sz="1800" dirty="0" smtClean="0"/>
              <a:t>At </a:t>
            </a:r>
            <a:r>
              <a:rPr lang="en-AU" sz="1800" dirty="0"/>
              <a:t>this point, there were no problems. </a:t>
            </a:r>
            <a:endParaRPr lang="sl-SI" sz="1800" dirty="0" smtClean="0"/>
          </a:p>
          <a:p>
            <a:pPr lvl="1"/>
            <a:endParaRPr lang="sl-SI" sz="1800" i="1" dirty="0"/>
          </a:p>
          <a:p>
            <a:endParaRPr lang="sl-SI" sz="2000" dirty="0"/>
          </a:p>
        </p:txBody>
      </p:sp>
      <p:pic>
        <p:nvPicPr>
          <p:cNvPr id="4" name="6qlDOljCJw0"/>
          <p:cNvPicPr>
            <a:picLocks noRot="1" noChangeAspect="1"/>
          </p:cNvPicPr>
          <p:nvPr>
            <a:videoFile r:link="rId1"/>
          </p:nvPr>
        </p:nvPicPr>
        <p:blipFill>
          <a:blip r:embed="rId3"/>
          <a:stretch>
            <a:fillRect/>
          </a:stretch>
        </p:blipFill>
        <p:spPr>
          <a:xfrm>
            <a:off x="4119093" y="3933287"/>
            <a:ext cx="4572000" cy="2571750"/>
          </a:xfrm>
          <a:prstGeom prst="rect">
            <a:avLst/>
          </a:prstGeom>
        </p:spPr>
      </p:pic>
    </p:spTree>
    <p:extLst>
      <p:ext uri="{BB962C8B-B14F-4D97-AF65-F5344CB8AC3E}">
        <p14:creationId xmlns:p14="http://schemas.microsoft.com/office/powerpoint/2010/main" val="2113203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solidFill>
                  <a:srgbClr val="0070C0"/>
                </a:solidFill>
              </a:rPr>
              <a:t>5</a:t>
            </a:r>
            <a:r>
              <a:rPr lang="sl-SI" baseline="30000" dirty="0" smtClean="0">
                <a:solidFill>
                  <a:srgbClr val="0070C0"/>
                </a:solidFill>
              </a:rPr>
              <a:t>th</a:t>
            </a:r>
            <a:r>
              <a:rPr lang="sl-SI" dirty="0" smtClean="0">
                <a:solidFill>
                  <a:srgbClr val="0070C0"/>
                </a:solidFill>
              </a:rPr>
              <a:t> grade, </a:t>
            </a:r>
            <a:r>
              <a:rPr lang="sl-SI" dirty="0" err="1" smtClean="0">
                <a:solidFill>
                  <a:srgbClr val="0070C0"/>
                </a:solidFill>
              </a:rPr>
              <a:t>Mrs</a:t>
            </a:r>
            <a:r>
              <a:rPr lang="sl-SI" dirty="0" smtClean="0">
                <a:solidFill>
                  <a:srgbClr val="0070C0"/>
                </a:solidFill>
              </a:rPr>
              <a:t>. Majda Stopar, prof.</a:t>
            </a:r>
            <a:endParaRPr lang="sl-SI" dirty="0">
              <a:solidFill>
                <a:srgbClr val="0070C0"/>
              </a:solidFill>
            </a:endParaRPr>
          </a:p>
        </p:txBody>
      </p:sp>
      <p:sp>
        <p:nvSpPr>
          <p:cNvPr id="3" name="Označba mesta vsebine 2"/>
          <p:cNvSpPr>
            <a:spLocks noGrp="1"/>
          </p:cNvSpPr>
          <p:nvPr>
            <p:ph idx="1"/>
          </p:nvPr>
        </p:nvSpPr>
        <p:spPr>
          <a:xfrm>
            <a:off x="2592925" y="1777285"/>
            <a:ext cx="8915400" cy="4262726"/>
          </a:xfrm>
        </p:spPr>
        <p:txBody>
          <a:bodyPr/>
          <a:lstStyle/>
          <a:p>
            <a:pPr marL="0" indent="0">
              <a:buNone/>
            </a:pPr>
            <a:r>
              <a:rPr lang="en-US" dirty="0"/>
              <a:t>In November I introduced ten-year-old pupils to the </a:t>
            </a:r>
            <a:r>
              <a:rPr lang="en-US" dirty="0" err="1"/>
              <a:t>Pixlr</a:t>
            </a:r>
            <a:r>
              <a:rPr lang="en-US" dirty="0"/>
              <a:t> computer program.</a:t>
            </a:r>
          </a:p>
          <a:p>
            <a:pPr marL="0" indent="0">
              <a:buNone/>
            </a:pPr>
            <a:r>
              <a:rPr lang="en-US" dirty="0" smtClean="0"/>
              <a:t>I </a:t>
            </a:r>
            <a:r>
              <a:rPr lang="en-US" dirty="0"/>
              <a:t>myself did not know the computer program, so this was a new experience for me. I was looking for ideas how to use it in my teaching process. At the beginning I decided to use it in my art lesson. Since children know the program Painter, I was hoping that the work would be easier.</a:t>
            </a:r>
          </a:p>
          <a:p>
            <a:pPr marL="0" indent="0">
              <a:buNone/>
            </a:pPr>
            <a:r>
              <a:rPr lang="en-US" dirty="0"/>
              <a:t>Since several teachers at school participate in the project and have already completed the task, I got an idea why not use the knowledge of pupils of higher grades who have already worked with the program. So one student of the 9th grade came to the lesson and we presented the program frontally beginning with simple tool icons. In the case of a photo, we tested and reproduced it. I suggested that pupils try their own program at home.</a:t>
            </a:r>
            <a:endParaRPr lang="sl-SI" dirty="0"/>
          </a:p>
        </p:txBody>
      </p:sp>
    </p:spTree>
    <p:extLst>
      <p:ext uri="{BB962C8B-B14F-4D97-AF65-F5344CB8AC3E}">
        <p14:creationId xmlns:p14="http://schemas.microsoft.com/office/powerpoint/2010/main" val="1492916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značba mesta vsebine 2"/>
          <p:cNvSpPr>
            <a:spLocks noGrp="1"/>
          </p:cNvSpPr>
          <p:nvPr>
            <p:ph idx="1"/>
          </p:nvPr>
        </p:nvSpPr>
        <p:spPr>
          <a:xfrm>
            <a:off x="2589212" y="4163568"/>
            <a:ext cx="8915400" cy="3777622"/>
          </a:xfrm>
        </p:spPr>
        <p:txBody>
          <a:bodyPr/>
          <a:lstStyle/>
          <a:p>
            <a:pPr marL="0" indent="0">
              <a:buNone/>
            </a:pPr>
            <a:r>
              <a:rPr lang="en-AU" dirty="0"/>
              <a:t>At our next art lesson, students, with my guide, found a picture of the map of Slovenia on the internet and pasted it into the program. They transformed it using their imagination. They added inscriptions, cut out pieces, painted it and similar. Three 9th grade students helped the children and supported them</a:t>
            </a:r>
            <a:r>
              <a:rPr lang="en-AU" dirty="0" smtClean="0"/>
              <a:t>.</a:t>
            </a:r>
            <a:r>
              <a:rPr lang="sl-SI" dirty="0" smtClean="0"/>
              <a:t> </a:t>
            </a:r>
            <a:r>
              <a:rPr lang="en-US" dirty="0"/>
              <a:t>. It was interesting to observe how quickly the pupils conquered new commands and shared their knowledge among themselves. As soon as someone did something new, s/he showed it to others causing the chain reaction to begin.</a:t>
            </a:r>
            <a:endParaRPr lang="sl-SI" dirty="0"/>
          </a:p>
        </p:txBody>
      </p:sp>
      <p:pic>
        <p:nvPicPr>
          <p:cNvPr id="5" name="Slika 4" descr="C:\Users\Majda\Dropbox\SLIKE za objavo\fast\20171121_122205.jpg"/>
          <p:cNvPicPr/>
          <p:nvPr/>
        </p:nvPicPr>
        <p:blipFill>
          <a:blip r:embed="rId2" cstate="print"/>
          <a:srcRect/>
          <a:stretch>
            <a:fillRect/>
          </a:stretch>
        </p:blipFill>
        <p:spPr bwMode="auto">
          <a:xfrm>
            <a:off x="4559744" y="624110"/>
            <a:ext cx="4457700" cy="3343275"/>
          </a:xfrm>
          <a:prstGeom prst="rect">
            <a:avLst/>
          </a:prstGeom>
          <a:noFill/>
          <a:ln w="9525">
            <a:noFill/>
            <a:miter lim="800000"/>
            <a:headEnd/>
            <a:tailEnd/>
          </a:ln>
        </p:spPr>
      </p:pic>
    </p:spTree>
    <p:extLst>
      <p:ext uri="{BB962C8B-B14F-4D97-AF65-F5344CB8AC3E}">
        <p14:creationId xmlns:p14="http://schemas.microsoft.com/office/powerpoint/2010/main" val="3035119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4" name="Označba mesta vsebine 3" descr="C:\Users\Majda\Dropbox\SLIKE za objavo\fast\20171122_121305.jpg"/>
          <p:cNvPicPr>
            <a:picLocks noGrp="1"/>
          </p:cNvPicPr>
          <p:nvPr>
            <p:ph idx="1"/>
          </p:nvPr>
        </p:nvPicPr>
        <p:blipFill>
          <a:blip r:embed="rId2" cstate="print"/>
          <a:srcRect/>
          <a:stretch>
            <a:fillRect/>
          </a:stretch>
        </p:blipFill>
        <p:spPr bwMode="auto">
          <a:xfrm>
            <a:off x="1704348" y="1627031"/>
            <a:ext cx="4915394" cy="3756338"/>
          </a:xfrm>
          <a:prstGeom prst="rect">
            <a:avLst/>
          </a:prstGeom>
          <a:noFill/>
          <a:ln w="9525">
            <a:noFill/>
            <a:miter lim="800000"/>
            <a:headEnd/>
            <a:tailEnd/>
          </a:ln>
        </p:spPr>
      </p:pic>
      <p:pic>
        <p:nvPicPr>
          <p:cNvPr id="5" name="Slika 4" descr="C:\Users\Majda\Dropbox\SLIKE za objavo\fast\20171122_115450.jpg"/>
          <p:cNvPicPr/>
          <p:nvPr/>
        </p:nvPicPr>
        <p:blipFill>
          <a:blip r:embed="rId3" cstate="print"/>
          <a:srcRect/>
          <a:stretch>
            <a:fillRect/>
          </a:stretch>
        </p:blipFill>
        <p:spPr bwMode="auto">
          <a:xfrm>
            <a:off x="6748531" y="1615437"/>
            <a:ext cx="5067700" cy="3800596"/>
          </a:xfrm>
          <a:prstGeom prst="rect">
            <a:avLst/>
          </a:prstGeom>
          <a:noFill/>
          <a:ln w="9525">
            <a:noFill/>
            <a:miter lim="800000"/>
            <a:headEnd/>
            <a:tailEnd/>
          </a:ln>
        </p:spPr>
      </p:pic>
    </p:spTree>
    <p:extLst>
      <p:ext uri="{BB962C8B-B14F-4D97-AF65-F5344CB8AC3E}">
        <p14:creationId xmlns:p14="http://schemas.microsoft.com/office/powerpoint/2010/main" val="3348211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1829357" y="729803"/>
            <a:ext cx="9610860" cy="3777622"/>
          </a:xfrm>
        </p:spPr>
        <p:txBody>
          <a:bodyPr>
            <a:normAutofit/>
          </a:bodyPr>
          <a:lstStyle/>
          <a:p>
            <a:pPr marL="0" indent="0">
              <a:buNone/>
            </a:pPr>
            <a:r>
              <a:rPr lang="en-US" dirty="0"/>
              <a:t>I have found out that the </a:t>
            </a:r>
            <a:r>
              <a:rPr lang="en-US" dirty="0" err="1"/>
              <a:t>Pixlr</a:t>
            </a:r>
            <a:r>
              <a:rPr lang="en-US" dirty="0"/>
              <a:t> program can also be used at various stages of the BDT. As I see and understand the taxonomy, firstly icons were recognized and later they were correctly used after understanding the functions of the tools. In submitting new findings, they were analyzed and synthesized</a:t>
            </a:r>
            <a:r>
              <a:rPr lang="en-US" dirty="0" smtClean="0"/>
              <a:t>.</a:t>
            </a:r>
            <a:endParaRPr lang="sl-SI" dirty="0" smtClean="0"/>
          </a:p>
          <a:p>
            <a:pPr marL="0" indent="0">
              <a:buNone/>
            </a:pPr>
            <a:endParaRPr lang="sl-SI" dirty="0"/>
          </a:p>
        </p:txBody>
      </p:sp>
      <p:pic>
        <p:nvPicPr>
          <p:cNvPr id="4" name="Slika 3" descr="C:\Users\Majda\Dropbox\SLIKE za objavo\fast\20171122_115622.jpg"/>
          <p:cNvPicPr/>
          <p:nvPr/>
        </p:nvPicPr>
        <p:blipFill>
          <a:blip r:embed="rId2" cstate="print"/>
          <a:srcRect/>
          <a:stretch>
            <a:fillRect/>
          </a:stretch>
        </p:blipFill>
        <p:spPr bwMode="auto">
          <a:xfrm>
            <a:off x="1829357" y="2391642"/>
            <a:ext cx="4518026" cy="3388360"/>
          </a:xfrm>
          <a:prstGeom prst="rect">
            <a:avLst/>
          </a:prstGeom>
          <a:noFill/>
          <a:ln w="9525">
            <a:noFill/>
            <a:miter lim="800000"/>
            <a:headEnd/>
            <a:tailEnd/>
          </a:ln>
        </p:spPr>
      </p:pic>
      <p:pic>
        <p:nvPicPr>
          <p:cNvPr id="5" name="Slika 4" descr="C:\Users\Majda\Dropbox\SLIKE za objavo\fast\20171122_115609.jpg"/>
          <p:cNvPicPr/>
          <p:nvPr/>
        </p:nvPicPr>
        <p:blipFill>
          <a:blip r:embed="rId3" cstate="print"/>
          <a:srcRect/>
          <a:stretch>
            <a:fillRect/>
          </a:stretch>
        </p:blipFill>
        <p:spPr bwMode="auto">
          <a:xfrm>
            <a:off x="6634787" y="2391642"/>
            <a:ext cx="4518025" cy="3388360"/>
          </a:xfrm>
          <a:prstGeom prst="rect">
            <a:avLst/>
          </a:prstGeom>
          <a:noFill/>
          <a:ln w="9525">
            <a:noFill/>
            <a:miter lim="800000"/>
            <a:headEnd/>
            <a:tailEnd/>
          </a:ln>
        </p:spPr>
      </p:pic>
    </p:spTree>
    <p:extLst>
      <p:ext uri="{BB962C8B-B14F-4D97-AF65-F5344CB8AC3E}">
        <p14:creationId xmlns:p14="http://schemas.microsoft.com/office/powerpoint/2010/main" val="615497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2563454" y="990780"/>
            <a:ext cx="8915400" cy="3777622"/>
          </a:xfrm>
        </p:spPr>
        <p:txBody>
          <a:bodyPr/>
          <a:lstStyle/>
          <a:p>
            <a:pPr marL="0" indent="0">
              <a:buNone/>
            </a:pPr>
            <a:r>
              <a:rPr lang="en-AU" dirty="0"/>
              <a:t>I was happy and I believe the purpose was achieved, as the children told me the following days what they were creating at home. Older students showed them an interesting transformation of photographs. They were most impressed by them. Surely this will be our next task.</a:t>
            </a:r>
            <a:endParaRPr lang="sl-SI" dirty="0"/>
          </a:p>
          <a:p>
            <a:pPr marL="0" indent="0">
              <a:buNone/>
            </a:pPr>
            <a:endParaRPr lang="sl-SI" dirty="0"/>
          </a:p>
        </p:txBody>
      </p:sp>
      <p:pic>
        <p:nvPicPr>
          <p:cNvPr id="4" name="Slika 3" descr="C:\Users\Majda\Dropbox\SLIKE za objavo\fast\20171122_115950.jpg"/>
          <p:cNvPicPr/>
          <p:nvPr/>
        </p:nvPicPr>
        <p:blipFill>
          <a:blip r:embed="rId2" cstate="print"/>
          <a:srcRect/>
          <a:stretch>
            <a:fillRect/>
          </a:stretch>
        </p:blipFill>
        <p:spPr bwMode="auto">
          <a:xfrm>
            <a:off x="4166718" y="2651897"/>
            <a:ext cx="4476750" cy="3357245"/>
          </a:xfrm>
          <a:prstGeom prst="rect">
            <a:avLst/>
          </a:prstGeom>
          <a:noFill/>
          <a:ln w="9525">
            <a:noFill/>
            <a:miter lim="800000"/>
            <a:headEnd/>
            <a:tailEnd/>
          </a:ln>
        </p:spPr>
      </p:pic>
    </p:spTree>
    <p:extLst>
      <p:ext uri="{BB962C8B-B14F-4D97-AF65-F5344CB8AC3E}">
        <p14:creationId xmlns:p14="http://schemas.microsoft.com/office/powerpoint/2010/main" val="1893950267"/>
      </p:ext>
    </p:extLst>
  </p:cSld>
  <p:clrMapOvr>
    <a:masterClrMapping/>
  </p:clrMapOvr>
  <p:timing>
    <p:tnLst>
      <p:par>
        <p:cTn id="1" dur="indefinite" restart="never" nodeType="tmRoot"/>
      </p:par>
    </p:tnLst>
  </p:timing>
</p:sld>
</file>

<file path=ppt/theme/theme1.xml><?xml version="1.0" encoding="utf-8"?>
<a:theme xmlns:a="http://schemas.openxmlformats.org/drawingml/2006/main" name="Šelest">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168</TotalTime>
  <Words>2594</Words>
  <Application>Microsoft Office PowerPoint</Application>
  <PresentationFormat>Širokozaslonsko</PresentationFormat>
  <Paragraphs>117</Paragraphs>
  <Slides>27</Slides>
  <Notes>0</Notes>
  <HiddenSlides>0</HiddenSlides>
  <MMClips>3</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27</vt:i4>
      </vt:variant>
    </vt:vector>
  </HeadingPairs>
  <TitlesOfParts>
    <vt:vector size="33" baseType="lpstr">
      <vt:lpstr>Arial</vt:lpstr>
      <vt:lpstr>Calibri</vt:lpstr>
      <vt:lpstr>Century Gothic</vt:lpstr>
      <vt:lpstr>Times New Roman</vt:lpstr>
      <vt:lpstr>Wingdings 3</vt:lpstr>
      <vt:lpstr>Šelest</vt:lpstr>
      <vt:lpstr>What does  DIGITAL IMAGING  mean to our pupils?</vt:lpstr>
      <vt:lpstr>2nd grade, Mrs. Ksenija Juh, prof.</vt:lpstr>
      <vt:lpstr>PowerPointova predstavitev</vt:lpstr>
      <vt:lpstr>PowerPointova predstavitev</vt:lpstr>
      <vt:lpstr>5th grade, Mrs. Majda Stopar, prof.</vt:lpstr>
      <vt:lpstr>PowerPointova predstavitev</vt:lpstr>
      <vt:lpstr>PowerPointova predstavitev</vt:lpstr>
      <vt:lpstr>PowerPointova predstavitev</vt:lpstr>
      <vt:lpstr>PowerPointova predstavitev</vt:lpstr>
      <vt:lpstr>PowerPointova predstavitev</vt:lpstr>
      <vt:lpstr>PowerPointova predstavitev</vt:lpstr>
      <vt:lpstr>Foreign language teacher Mojca Hojski, prof.</vt:lpstr>
      <vt:lpstr>Mojca Hojski: My personal experience</vt:lpstr>
      <vt:lpstr>PowerPointova predstavitev</vt:lpstr>
      <vt:lpstr>PowerPointova predstavitev</vt:lpstr>
      <vt:lpstr>Fine art teacher Sabina Košir, prof.</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FAST</dc:title>
  <dc:creator>Roman Drstvenšek</dc:creator>
  <cp:lastModifiedBy>Roman Drstvenšek</cp:lastModifiedBy>
  <cp:revision>19</cp:revision>
  <dcterms:created xsi:type="dcterms:W3CDTF">2017-11-29T18:32:43Z</dcterms:created>
  <dcterms:modified xsi:type="dcterms:W3CDTF">2017-11-30T18:29:27Z</dcterms:modified>
</cp:coreProperties>
</file>